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Lst>
  <p:sldSz cy="5143500" cx="9144000"/>
  <p:notesSz cx="6858000" cy="9144000"/>
  <p:embeddedFontLst>
    <p:embeddedFont>
      <p:font typeface="Roboto"/>
      <p:regular r:id="rId40"/>
      <p:bold r:id="rId41"/>
      <p:italic r:id="rId42"/>
      <p:boldItalic r:id="rId43"/>
    </p:embeddedFont>
    <p:embeddedFont>
      <p:font typeface="Nunito"/>
      <p:regular r:id="rId44"/>
      <p:bold r:id="rId45"/>
      <p:italic r:id="rId46"/>
      <p:boldItalic r:id="rId47"/>
    </p:embeddedFont>
    <p:embeddedFont>
      <p:font typeface="Maven Pro"/>
      <p:regular r:id="rId48"/>
      <p:bold r:id="rId4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3" name="Janet Zhang"/>
  <p:cmAuthor clrIdx="1" id="1" initials="" lastIdx="1" name="Shuxin Chi"/>
  <p:cmAuthor clrIdx="2" id="2" initials="" lastIdx="3" name="Cindy Zhang"/>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D8052331-EBEB-45F3-AD07-39EAD6A38D97}">
  <a:tblStyle styleId="{D8052331-EBEB-45F3-AD07-39EAD6A38D97}"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regular.fntdata"/><Relationship Id="rId42" Type="http://schemas.openxmlformats.org/officeDocument/2006/relationships/font" Target="fonts/Roboto-italic.fntdata"/><Relationship Id="rId41" Type="http://schemas.openxmlformats.org/officeDocument/2006/relationships/font" Target="fonts/Roboto-bold.fntdata"/><Relationship Id="rId44" Type="http://schemas.openxmlformats.org/officeDocument/2006/relationships/font" Target="fonts/Nunito-regular.fntdata"/><Relationship Id="rId43" Type="http://schemas.openxmlformats.org/officeDocument/2006/relationships/font" Target="fonts/Roboto-boldItalic.fntdata"/><Relationship Id="rId46" Type="http://schemas.openxmlformats.org/officeDocument/2006/relationships/font" Target="fonts/Nunito-italic.fntdata"/><Relationship Id="rId45" Type="http://schemas.openxmlformats.org/officeDocument/2006/relationships/font" Target="fonts/Nunito-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font" Target="fonts/MavenPro-regular.fntdata"/><Relationship Id="rId47" Type="http://schemas.openxmlformats.org/officeDocument/2006/relationships/font" Target="fonts/Nunito-boldItalic.fntdata"/><Relationship Id="rId49" Type="http://schemas.openxmlformats.org/officeDocument/2006/relationships/font" Target="fonts/MavenPro-bold.fntdata"/><Relationship Id="rId5" Type="http://schemas.openxmlformats.org/officeDocument/2006/relationships/commentAuthors" Target="commentAuthors.xml"/><Relationship Id="rId6" Type="http://schemas.openxmlformats.org/officeDocument/2006/relationships/slideMaster" Target="slideMasters/slideMaster1.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11" Type="http://schemas.openxmlformats.org/officeDocument/2006/relationships/slide" Target="slides/slide4.xml"/><Relationship Id="rId10" Type="http://schemas.openxmlformats.org/officeDocument/2006/relationships/slide" Target="slides/slide3.xml"/><Relationship Id="rId13" Type="http://schemas.openxmlformats.org/officeDocument/2006/relationships/slide" Target="slides/slide6.xml"/><Relationship Id="rId12" Type="http://schemas.openxmlformats.org/officeDocument/2006/relationships/slide" Target="slides/slide5.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3-04-07T04:47:53.387">
    <p:pos x="821" y="1253"/>
    <p:text>can we maybe not add this? It may not be good to add any additional aspect to the project right now.</p:text>
  </p:cm>
  <p:cm authorId="1" idx="1" dt="2023-04-07T04:08:25.159">
    <p:pos x="821" y="1253"/>
    <p:text>oh this is future direction about this particular project? not about T2D study?</p:text>
  </p:cm>
  <p:cm authorId="2" idx="1" dt="2023-04-07T04:43:43.776">
    <p:pos x="821" y="1253"/>
    <p:text>What is the drug-gene database you refer to?</p:text>
  </p:cm>
  <p:cm authorId="2" idx="2" dt="2023-04-07T04:43:45.306">
    <p:pos x="821" y="1253"/>
    <p:text>_Marked as resolved_</p:text>
  </p:cm>
  <p:cm authorId="2" idx="3" dt="2023-04-07T04:43:47.833">
    <p:pos x="821" y="1253"/>
    <p:text>_Re-opened_</p:text>
  </p:cm>
  <p:cm authorId="0" idx="2" dt="2023-04-07T04:47:38.897">
    <p:pos x="821" y="1253"/>
    <p:text>I think we should choose some future directions that's perhaps related to bioinformatics.</p:text>
  </p:cm>
  <p:cm authorId="0" idx="3" dt="2023-04-07T04:47:53.387">
    <p:pos x="821" y="1253"/>
    <p:text>how about look into sex and age factors? LOL.</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pathway.jp/" TargetMode="External"/><Relationship Id="rId3" Type="http://schemas.openxmlformats.org/officeDocument/2006/relationships/hyperlink" Target="https://reactome.org/what-is-reactome#:~:text=Reactome%20is%20used%20by%20clinicians,building%20predictive%20models%20of%20normal" TargetMode="Externa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nature.com/articles/nrendo.2011.183" TargetMode="External"/><Relationship Id="rId3" Type="http://schemas.openxmlformats.org/officeDocument/2006/relationships/hyperlink" Target="https://www.ncbi.nlm.nih.gov/pmc/articles/PMC7310804/#:~:text=Globally%2C%20an%20estimated%20462%20million,ninth%20leading%20cause%20of%20mortality" TargetMode="Externa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nature.com/articles/s41574-020-0381-5" TargetMode="External"/><Relationship Id="rId3" Type="http://schemas.openxmlformats.org/officeDocument/2006/relationships/hyperlink" Target="https://journals.plos.org/plosone/article?id=10.1371/journal.pone.0190993" TargetMode="Externa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2263a7ec69d_0_7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2263a7ec69d_0_7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22bae677212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22bae677212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2263a7ec69d_0_7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5" name="Google Shape;385;g2263a7ec69d_0_7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g2263a7ec69d_0_7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2" name="Google Shape;392;g2263a7ec69d_0_7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2263a7ec69d_0_7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3" name="Google Shape;403;g2263a7ec69d_0_7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g22a7288386e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9" name="Google Shape;419;g22a7288386e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g22a08a40b1f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9" name="Google Shape;429;g22a08a40b1f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000">
                <a:solidFill>
                  <a:srgbClr val="424242"/>
                </a:solidFill>
                <a:latin typeface="Nunito"/>
                <a:ea typeface="Nunito"/>
                <a:cs typeface="Nunito"/>
                <a:sym typeface="Nunito"/>
              </a:rPr>
              <a:t>Based on the DE gene obtained from comparing between T2D patients and healthy control, we performed functional analysis to investigate how these genes are involved in mechanisms of T2D and further investigated the relationship between T2D and other diseases.</a:t>
            </a:r>
            <a:endParaRPr sz="1000">
              <a:solidFill>
                <a:srgbClr val="424242"/>
              </a:solidFill>
              <a:latin typeface="Nunito"/>
              <a:ea typeface="Nunito"/>
              <a:cs typeface="Nunito"/>
              <a:sym typeface="Nunito"/>
            </a:endParaRPr>
          </a:p>
          <a:p>
            <a:pPr indent="0" lvl="0" marL="0" rtl="0" algn="l">
              <a:spcBef>
                <a:spcPts val="120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g2263a7ec69d_0_7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5" name="Google Shape;435;g2263a7ec69d_0_7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700">
                <a:solidFill>
                  <a:srgbClr val="424242"/>
                </a:solidFill>
                <a:latin typeface="Nunito"/>
                <a:ea typeface="Nunito"/>
                <a:cs typeface="Nunito"/>
                <a:sym typeface="Nunito"/>
              </a:rPr>
              <a:t>We then carried out Gene Set Enrichment analysis with the Human Molecular Signatures Database for GSEA as it is comprehensive, </a:t>
            </a:r>
            <a:r>
              <a:rPr lang="en" sz="1700">
                <a:solidFill>
                  <a:srgbClr val="424242"/>
                </a:solidFill>
                <a:latin typeface="Nunito"/>
                <a:ea typeface="Nunito"/>
                <a:cs typeface="Nunito"/>
                <a:sym typeface="Nunito"/>
              </a:rPr>
              <a:t>containing a standardized and curated set of gene sets</a:t>
            </a:r>
            <a:endParaRPr sz="1700">
              <a:solidFill>
                <a:srgbClr val="424242"/>
              </a:solidFill>
              <a:latin typeface="Nunito"/>
              <a:ea typeface="Nunito"/>
              <a:cs typeface="Nunito"/>
              <a:sym typeface="Nunito"/>
            </a:endParaRPr>
          </a:p>
          <a:p>
            <a:pPr indent="-336550" lvl="0" marL="457200" rtl="0" algn="l">
              <a:lnSpc>
                <a:spcPct val="115000"/>
              </a:lnSpc>
              <a:spcBef>
                <a:spcPts val="1200"/>
              </a:spcBef>
              <a:spcAft>
                <a:spcPts val="0"/>
              </a:spcAft>
              <a:buClr>
                <a:srgbClr val="424242"/>
              </a:buClr>
              <a:buSzPts val="1700"/>
              <a:buFont typeface="Nunito"/>
              <a:buChar char="●"/>
            </a:pPr>
            <a:r>
              <a:rPr lang="en" sz="1700">
                <a:solidFill>
                  <a:srgbClr val="424242"/>
                </a:solidFill>
                <a:latin typeface="Nunito"/>
                <a:ea typeface="Nunito"/>
                <a:cs typeface="Nunito"/>
                <a:sym typeface="Nunito"/>
              </a:rPr>
              <a:t> KEGG pathway (</a:t>
            </a:r>
            <a:r>
              <a:rPr lang="en" sz="1700" u="sng">
                <a:solidFill>
                  <a:schemeClr val="hlink"/>
                </a:solidFill>
                <a:latin typeface="Nunito"/>
                <a:ea typeface="Nunito"/>
                <a:cs typeface="Nunito"/>
                <a:sym typeface="Nunito"/>
                <a:hlinkClick r:id="rId2"/>
              </a:rPr>
              <a:t>https://www.pathway.jp/</a:t>
            </a:r>
            <a:r>
              <a:rPr lang="en" sz="1700">
                <a:solidFill>
                  <a:srgbClr val="424242"/>
                </a:solidFill>
                <a:latin typeface="Nunito"/>
                <a:ea typeface="Nunito"/>
                <a:cs typeface="Nunito"/>
                <a:sym typeface="Nunito"/>
              </a:rPr>
              <a:t>) - Like REACTOME, the KEGG database also provides information on various biological pathways for multiple species, but it also provides information on the interactions between genes, proteins, and small molecules. </a:t>
            </a:r>
            <a:endParaRPr sz="1700">
              <a:solidFill>
                <a:srgbClr val="424242"/>
              </a:solidFill>
              <a:latin typeface="Nunito"/>
              <a:ea typeface="Nunito"/>
              <a:cs typeface="Nunito"/>
              <a:sym typeface="Nunito"/>
            </a:endParaRPr>
          </a:p>
          <a:p>
            <a:pPr indent="-336550" lvl="0" marL="457200" rtl="0" algn="l">
              <a:lnSpc>
                <a:spcPct val="115000"/>
              </a:lnSpc>
              <a:spcBef>
                <a:spcPts val="0"/>
              </a:spcBef>
              <a:spcAft>
                <a:spcPts val="0"/>
              </a:spcAft>
              <a:buClr>
                <a:srgbClr val="424242"/>
              </a:buClr>
              <a:buSzPts val="1700"/>
              <a:buFont typeface="Nunito"/>
              <a:buChar char="●"/>
            </a:pPr>
            <a:r>
              <a:rPr lang="en" sz="1700">
                <a:solidFill>
                  <a:srgbClr val="424242"/>
                </a:solidFill>
                <a:latin typeface="Nunito"/>
                <a:ea typeface="Nunito"/>
                <a:cs typeface="Nunito"/>
                <a:sym typeface="Nunito"/>
              </a:rPr>
              <a:t>Reactome (</a:t>
            </a:r>
            <a:r>
              <a:rPr lang="en" sz="1700" u="sng">
                <a:solidFill>
                  <a:schemeClr val="hlink"/>
                </a:solidFill>
                <a:latin typeface="Nunito"/>
                <a:ea typeface="Nunito"/>
                <a:cs typeface="Nunito"/>
                <a:sym typeface="Nunito"/>
                <a:hlinkClick r:id="rId3"/>
              </a:rPr>
              <a:t>https://reactome.org/what-is-reactome#:~:text=Reactome%20is%20used%20by%20clinicians,building%20predictive%20models%20of%20normal</a:t>
            </a:r>
            <a:r>
              <a:rPr lang="en" sz="1700">
                <a:solidFill>
                  <a:srgbClr val="424242"/>
                </a:solidFill>
                <a:latin typeface="Nunito"/>
                <a:ea typeface="Nunito"/>
                <a:cs typeface="Nunito"/>
                <a:sym typeface="Nunito"/>
              </a:rPr>
              <a:t>) - And we used the REACTOME database. Reactome is a curated pathway database that covers a wide range of biological processes, including metabolism, signaling, and gene expression, and has been used in numerous studies to identify biologically relevant pathways associated with various diseases and conditions. Reactome tends to focus on nucleic acids, proteins, complexes, vaccines, anti-cancer therapeutics and small molecules participating in reactions. So this pathway database tends to focus on the molecular mechanisms of differentially expressed genes. </a:t>
            </a:r>
            <a:endParaRPr sz="1700">
              <a:solidFill>
                <a:srgbClr val="424242"/>
              </a:solidFill>
              <a:latin typeface="Nunito"/>
              <a:ea typeface="Nunito"/>
              <a:cs typeface="Nunito"/>
              <a:sym typeface="Nunito"/>
            </a:endParaRPr>
          </a:p>
          <a:p>
            <a:pPr indent="-336550" lvl="0" marL="457200" rtl="0" algn="l">
              <a:lnSpc>
                <a:spcPct val="115000"/>
              </a:lnSpc>
              <a:spcBef>
                <a:spcPts val="0"/>
              </a:spcBef>
              <a:spcAft>
                <a:spcPts val="0"/>
              </a:spcAft>
              <a:buClr>
                <a:srgbClr val="424242"/>
              </a:buClr>
              <a:buSzPts val="1700"/>
              <a:buFont typeface="Nunito"/>
              <a:buChar char="●"/>
            </a:pPr>
            <a:r>
              <a:rPr lang="en" sz="1700">
                <a:solidFill>
                  <a:srgbClr val="424242"/>
                </a:solidFill>
                <a:latin typeface="Nunito"/>
                <a:ea typeface="Nunito"/>
                <a:cs typeface="Nunito"/>
                <a:sym typeface="Nunito"/>
              </a:rPr>
              <a:t>ImmuneSigDB: </a:t>
            </a:r>
            <a:endParaRPr sz="1700">
              <a:solidFill>
                <a:srgbClr val="424242"/>
              </a:solidFill>
              <a:latin typeface="Nunito"/>
              <a:ea typeface="Nunito"/>
              <a:cs typeface="Nunito"/>
              <a:sym typeface="Nunito"/>
            </a:endParaRPr>
          </a:p>
          <a:p>
            <a:pPr indent="-336550" lvl="0" marL="457200" rtl="0" algn="l">
              <a:lnSpc>
                <a:spcPct val="115000"/>
              </a:lnSpc>
              <a:spcBef>
                <a:spcPts val="0"/>
              </a:spcBef>
              <a:spcAft>
                <a:spcPts val="0"/>
              </a:spcAft>
              <a:buClr>
                <a:srgbClr val="424242"/>
              </a:buClr>
              <a:buSzPts val="1700"/>
              <a:buFont typeface="Nunito"/>
              <a:buChar char="●"/>
            </a:pPr>
            <a:r>
              <a:t/>
            </a:r>
            <a:endParaRPr sz="1700">
              <a:solidFill>
                <a:srgbClr val="424242"/>
              </a:solidFill>
              <a:latin typeface="Nunito"/>
              <a:ea typeface="Nunito"/>
              <a:cs typeface="Nunito"/>
              <a:sym typeface="Nunito"/>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g229c24f230b_2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4" name="Google Shape;444;g229c24f230b_2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pathways are involved in a variety of cellular processes including metabolism of RNA, protein phosphorylation cascades, cytokine signaling in the immune system, hemostasis, mRNA splicing, and modifications to ribosomal RNA (rRNA). Several of the pathways are associated with diseases or abnormal cellular processes such as cancers and diseases associated with glycosaminoglycan metabolism.</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g229c24f230b_2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1" name="Google Shape;451;g229c24f230b_2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Note the black arrows are related to the PI3K signaling and they are involved in insulin signaling and glucose metabolism, making it an important pathway in the development of type 2 diabetes (T2D). Dysregulation of PI3K signaling has been implicated in insulin resistance, a key pathogenic factor in the development of T2D. Insulin resistance leads to decreased glucose uptake in peripheral tissues such as muscle and adipose tissue, resulting in increased glucose levels in the blood. In addition, alterations in PI3K signaling can lead to impaired insulin secretion by pancreatic beta cells, contributing to the development of T2D. Thus, PI3K signaling is an important pathway to study in the context of T2D.</a:t>
            </a:r>
            <a:endParaRPr/>
          </a:p>
          <a:p>
            <a:pPr indent="-298450" lvl="0" marL="457200" rtl="0" algn="l">
              <a:spcBef>
                <a:spcPts val="0"/>
              </a:spcBef>
              <a:spcAft>
                <a:spcPts val="0"/>
              </a:spcAft>
              <a:buSzPts val="1100"/>
              <a:buChar char="-"/>
            </a:pPr>
            <a:r>
              <a:rPr lang="en"/>
              <a:t>Red arrows: interleukins and cytokine related </a:t>
            </a:r>
            <a:r>
              <a:rPr lang="en"/>
              <a:t>pathways</a:t>
            </a:r>
            <a:r>
              <a:rPr lang="en"/>
              <a:t>. Interleukins are a group of signaling molecules that are involved in the regulation of the immune system and inflammation. T2D is a chronic disease that is associated with chronic low-grade inflammation and dysfunction of the immune system. Several studies have suggested that dysregulation of interleukin signaling can contribute to the development and progression of T2D.</a:t>
            </a:r>
            <a:endParaRPr/>
          </a:p>
          <a:p>
            <a:pPr indent="-298450" lvl="0" marL="457200" rtl="0" algn="l">
              <a:spcBef>
                <a:spcPts val="0"/>
              </a:spcBef>
              <a:spcAft>
                <a:spcPts val="0"/>
              </a:spcAft>
              <a:buSzPts val="1100"/>
              <a:buChar char="-"/>
            </a:pPr>
            <a:r>
              <a:rPr lang="en"/>
              <a:t>So many significant pathways associated with T2D are related to immune system, so we specifically looked at the immunologic signature gene sets from the MsigDB.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2235885a3f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2235885a3f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https://www.nature.com/articles/nrendo.2011.183</a:t>
            </a:r>
            <a:endParaRPr/>
          </a:p>
          <a:p>
            <a:pPr indent="0" lvl="0" marL="0" rtl="0" algn="l">
              <a:spcBef>
                <a:spcPts val="0"/>
              </a:spcBef>
              <a:spcAft>
                <a:spcPts val="0"/>
              </a:spcAft>
              <a:buNone/>
            </a:pPr>
            <a:r>
              <a:rPr lang="en" u="sng">
                <a:solidFill>
                  <a:schemeClr val="hlink"/>
                </a:solidFill>
                <a:hlinkClick r:id="rId3"/>
              </a:rPr>
              <a:t>https://www.ncbi.nlm.nih.gov/pmc/articles/PMC7310804/#:~:text=Globally%2C%20an%20estimated%20462%20million,ninth%20leading%20cause%20of%20mortality</a:t>
            </a:r>
            <a:r>
              <a:rPr lang="en"/>
              <a:t>.</a:t>
            </a:r>
            <a:endParaRPr/>
          </a:p>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g22b9edf6cc3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1" name="Google Shape;471;g22b9edf6cc3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374151"/>
                </a:solidFill>
                <a:highlight>
                  <a:srgbClr val="F7F7F8"/>
                </a:highlight>
                <a:latin typeface="Roboto"/>
                <a:ea typeface="Roboto"/>
                <a:cs typeface="Roboto"/>
                <a:sym typeface="Roboto"/>
              </a:rPr>
              <a:t>These pathways are related to various biological processes, signaling pathways, and cellular events.</a:t>
            </a:r>
            <a:endParaRPr sz="1200">
              <a:solidFill>
                <a:srgbClr val="374151"/>
              </a:solidFill>
              <a:highlight>
                <a:srgbClr val="F7F7F8"/>
              </a:highlight>
              <a:latin typeface="Roboto"/>
              <a:ea typeface="Roboto"/>
              <a:cs typeface="Roboto"/>
              <a:sym typeface="Roboto"/>
            </a:endParaRPr>
          </a:p>
          <a:p>
            <a:pPr indent="0" lvl="0" marL="0" rtl="0" algn="l">
              <a:spcBef>
                <a:spcPts val="0"/>
              </a:spcBef>
              <a:spcAft>
                <a:spcPts val="0"/>
              </a:spcAft>
              <a:buNone/>
            </a:pPr>
            <a:r>
              <a:t/>
            </a:r>
            <a:endParaRPr sz="1200">
              <a:solidFill>
                <a:srgbClr val="374151"/>
              </a:solidFill>
              <a:highlight>
                <a:srgbClr val="F7F7F8"/>
              </a:highlight>
              <a:latin typeface="Roboto"/>
              <a:ea typeface="Roboto"/>
              <a:cs typeface="Roboto"/>
              <a:sym typeface="Roboto"/>
            </a:endParaRPr>
          </a:p>
          <a:p>
            <a:pPr indent="0" lvl="0" marL="0" rtl="0" algn="l">
              <a:spcBef>
                <a:spcPts val="0"/>
              </a:spcBef>
              <a:spcAft>
                <a:spcPts val="0"/>
              </a:spcAft>
              <a:buNone/>
            </a:pPr>
            <a:r>
              <a:t/>
            </a:r>
            <a:endParaRPr sz="1200">
              <a:solidFill>
                <a:srgbClr val="374151"/>
              </a:solidFill>
              <a:highlight>
                <a:srgbClr val="F7F7F8"/>
              </a:highlight>
              <a:latin typeface="Roboto"/>
              <a:ea typeface="Roboto"/>
              <a:cs typeface="Roboto"/>
              <a:sym typeface="Roboto"/>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g22b9edf6cc3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8" name="Google Shape;478;g22b9edf6cc3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One thing worth paying attention to: so many pathways are related to immune system.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g229c24f230b_2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4" name="Google Shape;494;g229c24f230b_2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g229c24f230b_2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1" name="Google Shape;501;g229c24f230b_2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 We are only graphing the top 20 significant pathways.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sz="850">
                <a:solidFill>
                  <a:schemeClr val="dk1"/>
                </a:solidFill>
                <a:latin typeface="Verdana"/>
                <a:ea typeface="Verdana"/>
                <a:cs typeface="Verdana"/>
                <a:sym typeface="Verdana"/>
              </a:rPr>
              <a:t>GSE45365_NK_CELL_VS_CD11B_DC_DN: compare the dendritic cells and natural killer (NK) cells expression level. </a:t>
            </a:r>
            <a:endParaRPr sz="850">
              <a:solidFill>
                <a:schemeClr val="dk1"/>
              </a:solidFill>
              <a:latin typeface="Verdana"/>
              <a:ea typeface="Verdana"/>
              <a:cs typeface="Verdana"/>
              <a:sym typeface="Verdana"/>
            </a:endParaRPr>
          </a:p>
          <a:p>
            <a:pPr indent="0" lvl="0" marL="0" rtl="0" algn="l">
              <a:spcBef>
                <a:spcPts val="0"/>
              </a:spcBef>
              <a:spcAft>
                <a:spcPts val="0"/>
              </a:spcAft>
              <a:buClr>
                <a:schemeClr val="dk1"/>
              </a:buClr>
              <a:buSzPts val="1100"/>
              <a:buFont typeface="Arial"/>
              <a:buNone/>
            </a:pPr>
            <a:r>
              <a:rPr lang="en" sz="850">
                <a:solidFill>
                  <a:schemeClr val="dk1"/>
                </a:solidFill>
                <a:latin typeface="Verdana"/>
                <a:ea typeface="Verdana"/>
                <a:cs typeface="Verdana"/>
                <a:sym typeface="Verdana"/>
              </a:rPr>
              <a:t>	</a:t>
            </a:r>
            <a:endParaRPr sz="850">
              <a:solidFill>
                <a:schemeClr val="dk1"/>
              </a:solidFill>
              <a:latin typeface="Verdana"/>
              <a:ea typeface="Verdana"/>
              <a:cs typeface="Verdana"/>
              <a:sym typeface="Verdana"/>
            </a:endParaRPr>
          </a:p>
          <a:p>
            <a:pPr indent="0" lvl="0" marL="0" rtl="0" algn="l">
              <a:spcBef>
                <a:spcPts val="0"/>
              </a:spcBef>
              <a:spcAft>
                <a:spcPts val="0"/>
              </a:spcAft>
              <a:buNone/>
            </a:pPr>
            <a:r>
              <a:rPr lang="en" sz="850">
                <a:solidFill>
                  <a:schemeClr val="dk1"/>
                </a:solidFill>
                <a:latin typeface="Verdana"/>
                <a:ea typeface="Verdana"/>
                <a:cs typeface="Verdana"/>
                <a:sym typeface="Verdana"/>
              </a:rPr>
              <a:t>GSE21670_STAT3_KO_VS_WT_CD4_TCELL_DN: significant downregulation of genes related to the CD4 T-cell pathway in STAT3 knockout samples compared to wildtype samples. STAT3 is a transcription factor that plays a key role in the development and function of immune cells, including CD4 T-cells. The downregulation of genes related to the CD4 T-cell pathway in STAT3 knockout samples may suggest impaired immune function, which could potentially contribute to the development of diseases such as T2D. However, further analysis and validation would be necessary to confirm this hypothesis.</a:t>
            </a:r>
            <a:endParaRPr sz="850">
              <a:solidFill>
                <a:schemeClr val="dk1"/>
              </a:solidFill>
              <a:latin typeface="Verdana"/>
              <a:ea typeface="Verdana"/>
              <a:cs typeface="Verdana"/>
              <a:sym typeface="Verdana"/>
            </a:endParaRPr>
          </a:p>
          <a:p>
            <a:pPr indent="0" lvl="0" marL="0" rtl="0" algn="l">
              <a:spcBef>
                <a:spcPts val="0"/>
              </a:spcBef>
              <a:spcAft>
                <a:spcPts val="0"/>
              </a:spcAft>
              <a:buNone/>
            </a:pPr>
            <a:r>
              <a:t/>
            </a:r>
            <a:endParaRPr sz="850">
              <a:solidFill>
                <a:schemeClr val="dk1"/>
              </a:solidFill>
              <a:latin typeface="Verdana"/>
              <a:ea typeface="Verdana"/>
              <a:cs typeface="Verdana"/>
              <a:sym typeface="Verdana"/>
            </a:endParaRPr>
          </a:p>
          <a:p>
            <a:pPr indent="0" lvl="0" marL="0" rtl="0" algn="l">
              <a:spcBef>
                <a:spcPts val="0"/>
              </a:spcBef>
              <a:spcAft>
                <a:spcPts val="0"/>
              </a:spcAft>
              <a:buNone/>
            </a:pPr>
            <a:r>
              <a:rPr lang="en" sz="850">
                <a:solidFill>
                  <a:schemeClr val="dk1"/>
                </a:solidFill>
                <a:latin typeface="Verdana"/>
                <a:ea typeface="Verdana"/>
                <a:cs typeface="Verdana"/>
                <a:sym typeface="Verdana"/>
              </a:rPr>
              <a:t>GSE37605_FOXP3_FUSION_GFP_VS_IRES_GFP_TREG_ \n C57BL6_UP: an upregulation of genes related to regulatory T cells (Tregs) that express FOXP3 (Forkhead box P3), a transcription factor that is highly expressed in Tregs and plays a critical role in their development and function. The pathway comparison involves two types of Tregs, one expressing a fusion protein of FOXP3 and GFP (green fluorescent protein) and the other expressing only GFP, in a mouse model (C57BL/6 strain). The upregulation of genes related to Tregs suggests an increased presence and activity of these cells in the FOXP3-expressing Treg population compared to the GFP-only Treg population. Overall, this pathway may indicate the involvement of Tregs and FOXP3 in the immune response or disease process being studied.</a:t>
            </a:r>
            <a:endParaRPr sz="850">
              <a:solidFill>
                <a:schemeClr val="dk1"/>
              </a:solidFill>
              <a:latin typeface="Verdana"/>
              <a:ea typeface="Verdana"/>
              <a:cs typeface="Verdana"/>
              <a:sym typeface="Verdana"/>
            </a:endParaRPr>
          </a:p>
          <a:p>
            <a:pPr indent="0" lvl="0" marL="0" rtl="0" algn="l">
              <a:spcBef>
                <a:spcPts val="0"/>
              </a:spcBef>
              <a:spcAft>
                <a:spcPts val="0"/>
              </a:spcAft>
              <a:buNone/>
            </a:pPr>
            <a:r>
              <a:t/>
            </a:r>
            <a:endParaRPr sz="850">
              <a:solidFill>
                <a:schemeClr val="dk1"/>
              </a:solidFill>
              <a:latin typeface="Verdana"/>
              <a:ea typeface="Verdana"/>
              <a:cs typeface="Verdana"/>
              <a:sym typeface="Verdana"/>
            </a:endParaRPr>
          </a:p>
          <a:p>
            <a:pPr indent="0" lvl="0" marL="0" rtl="0" algn="l">
              <a:spcBef>
                <a:spcPts val="0"/>
              </a:spcBef>
              <a:spcAft>
                <a:spcPts val="0"/>
              </a:spcAft>
              <a:buNone/>
            </a:pPr>
            <a:r>
              <a:rPr lang="en" sz="850">
                <a:solidFill>
                  <a:schemeClr val="dk1"/>
                </a:solidFill>
                <a:latin typeface="Verdana"/>
                <a:ea typeface="Verdana"/>
                <a:cs typeface="Verdana"/>
                <a:sym typeface="Verdana"/>
              </a:rPr>
              <a:t>GSE45739_NRAS_KO_VS_WT_ACD3_ACD28_STIM_ \n CD4_TCELL_UP: a significant upregulation of genes involved in CD4 T cell activation and proliferation in cells where the NRAS gene is knocked out compared to wildtype cells under conditions of CD3 and CD28 stimulation. This may suggest a potential role for NRAS in regulating T cell activation and proliferation.</a:t>
            </a:r>
            <a:endParaRPr sz="850">
              <a:solidFill>
                <a:schemeClr val="dk1"/>
              </a:solidFill>
              <a:latin typeface="Verdana"/>
              <a:ea typeface="Verdana"/>
              <a:cs typeface="Verdana"/>
              <a:sym typeface="Verdana"/>
            </a:endParaRPr>
          </a:p>
          <a:p>
            <a:pPr indent="0" lvl="0" marL="0" rtl="0" algn="l">
              <a:spcBef>
                <a:spcPts val="0"/>
              </a:spcBef>
              <a:spcAft>
                <a:spcPts val="0"/>
              </a:spcAft>
              <a:buNone/>
            </a:pPr>
            <a:r>
              <a:t/>
            </a:r>
            <a:endParaRPr sz="850">
              <a:solidFill>
                <a:schemeClr val="dk1"/>
              </a:solidFill>
              <a:latin typeface="Verdana"/>
              <a:ea typeface="Verdana"/>
              <a:cs typeface="Verdana"/>
              <a:sym typeface="Verdana"/>
            </a:endParaRPr>
          </a:p>
          <a:p>
            <a:pPr indent="0" lvl="0" marL="0" rtl="0" algn="l">
              <a:spcBef>
                <a:spcPts val="0"/>
              </a:spcBef>
              <a:spcAft>
                <a:spcPts val="0"/>
              </a:spcAft>
              <a:buNone/>
            </a:pPr>
            <a:r>
              <a:t/>
            </a:r>
            <a:endParaRPr sz="850">
              <a:solidFill>
                <a:schemeClr val="dk1"/>
              </a:solidFill>
              <a:latin typeface="Verdana"/>
              <a:ea typeface="Verdana"/>
              <a:cs typeface="Verdana"/>
              <a:sym typeface="Verdana"/>
            </a:endParaRPr>
          </a:p>
          <a:p>
            <a:pPr indent="0" lvl="0" marL="0" rtl="0" algn="l">
              <a:spcBef>
                <a:spcPts val="0"/>
              </a:spcBef>
              <a:spcAft>
                <a:spcPts val="0"/>
              </a:spcAft>
              <a:buNone/>
            </a:pPr>
            <a:r>
              <a:t/>
            </a:r>
            <a:endParaRPr sz="850">
              <a:solidFill>
                <a:schemeClr val="dk1"/>
              </a:solidFill>
              <a:latin typeface="Verdana"/>
              <a:ea typeface="Verdana"/>
              <a:cs typeface="Verdana"/>
              <a:sym typeface="Verdana"/>
            </a:endParaRPr>
          </a:p>
          <a:p>
            <a:pPr indent="0" lvl="0" marL="0" rtl="0" algn="l">
              <a:spcBef>
                <a:spcPts val="0"/>
              </a:spcBef>
              <a:spcAft>
                <a:spcPts val="0"/>
              </a:spcAft>
              <a:buNone/>
            </a:pPr>
            <a:r>
              <a:t/>
            </a:r>
            <a:endParaRPr sz="850">
              <a:solidFill>
                <a:schemeClr val="dk1"/>
              </a:solidFill>
              <a:latin typeface="Verdana"/>
              <a:ea typeface="Verdana"/>
              <a:cs typeface="Verdana"/>
              <a:sym typeface="Verdana"/>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g20f110eb3a6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8" name="Google Shape;508;g20f110eb3a6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Why we choose what we choose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g22bae677212_2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5" name="Google Shape;515;g22bae677212_2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g20f110eb3a6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2" name="Google Shape;522;g20f110eb3a6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t/>
            </a:r>
            <a:endParaRPr sz="900">
              <a:solidFill>
                <a:srgbClr val="424242"/>
              </a:solidFill>
              <a:latin typeface="Nunito"/>
              <a:ea typeface="Nunito"/>
              <a:cs typeface="Nunito"/>
              <a:sym typeface="Nunito"/>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g20f110eb3a6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3" name="Google Shape;533;g20f110eb3a6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 name="Shape 538"/>
        <p:cNvGrpSpPr/>
        <p:nvPr/>
      </p:nvGrpSpPr>
      <p:grpSpPr>
        <a:xfrm>
          <a:off x="0" y="0"/>
          <a:ext cx="0" cy="0"/>
          <a:chOff x="0" y="0"/>
          <a:chExt cx="0" cy="0"/>
        </a:xfrm>
      </p:grpSpPr>
      <p:sp>
        <p:nvSpPr>
          <p:cNvPr id="539" name="Google Shape;539;g20f110eb3a6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0" name="Google Shape;540;g20f110eb3a6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4" name="Shape 554"/>
        <p:cNvGrpSpPr/>
        <p:nvPr/>
      </p:nvGrpSpPr>
      <p:grpSpPr>
        <a:xfrm>
          <a:off x="0" y="0"/>
          <a:ext cx="0" cy="0"/>
          <a:chOff x="0" y="0"/>
          <a:chExt cx="0" cy="0"/>
        </a:xfrm>
      </p:grpSpPr>
      <p:sp>
        <p:nvSpPr>
          <p:cNvPr id="555" name="Google Shape;555;g2263a7ec69d_0_7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6" name="Google Shape;556;g2263a7ec69d_0_7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2263a7ec69d_0_7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2263a7ec69d_0_7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https://www.nature.com/articles/s41574-020-0381-5</a:t>
            </a:r>
            <a:endParaRPr/>
          </a:p>
          <a:p>
            <a:pPr indent="0" lvl="0" marL="0" rtl="0" algn="l">
              <a:spcBef>
                <a:spcPts val="0"/>
              </a:spcBef>
              <a:spcAft>
                <a:spcPts val="0"/>
              </a:spcAft>
              <a:buNone/>
            </a:pPr>
            <a:r>
              <a:rPr lang="en" u="sng">
                <a:solidFill>
                  <a:schemeClr val="hlink"/>
                </a:solidFill>
                <a:hlinkClick r:id="rId3"/>
              </a:rPr>
              <a:t>https://journals.plos.org/plosone/article?id=10.1371/journal.pone.0190993</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Sorry took out the </a:t>
            </a:r>
            <a:r>
              <a:rPr lang="en"/>
              <a:t>sign with an overweight person on the scale. T2D normally causes weight loss not weight gain.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 name="Shape 561"/>
        <p:cNvGrpSpPr/>
        <p:nvPr/>
      </p:nvGrpSpPr>
      <p:grpSpPr>
        <a:xfrm>
          <a:off x="0" y="0"/>
          <a:ext cx="0" cy="0"/>
          <a:chOff x="0" y="0"/>
          <a:chExt cx="0" cy="0"/>
        </a:xfrm>
      </p:grpSpPr>
      <p:sp>
        <p:nvSpPr>
          <p:cNvPr id="562" name="Google Shape;562;g22bae677212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3" name="Google Shape;563;g22bae677212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8" name="Shape 568"/>
        <p:cNvGrpSpPr/>
        <p:nvPr/>
      </p:nvGrpSpPr>
      <p:grpSpPr>
        <a:xfrm>
          <a:off x="0" y="0"/>
          <a:ext cx="0" cy="0"/>
          <a:chOff x="0" y="0"/>
          <a:chExt cx="0" cy="0"/>
        </a:xfrm>
      </p:grpSpPr>
      <p:sp>
        <p:nvSpPr>
          <p:cNvPr id="569" name="Google Shape;569;g22bae677212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0" name="Google Shape;570;g22bae677212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5" name="Shape 575"/>
        <p:cNvGrpSpPr/>
        <p:nvPr/>
      </p:nvGrpSpPr>
      <p:grpSpPr>
        <a:xfrm>
          <a:off x="0" y="0"/>
          <a:ext cx="0" cy="0"/>
          <a:chOff x="0" y="0"/>
          <a:chExt cx="0" cy="0"/>
        </a:xfrm>
      </p:grpSpPr>
      <p:sp>
        <p:nvSpPr>
          <p:cNvPr id="576" name="Google Shape;576;g2263a7ec69d_0_7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7" name="Google Shape;577;g2263a7ec69d_0_7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2263a7ec69d_0_7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2263a7ec69d_0_7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Clr>
                <a:srgbClr val="424242"/>
              </a:buClr>
              <a:buSzPts val="1100"/>
              <a:buFont typeface="Arial"/>
              <a:buChar char="●"/>
            </a:pPr>
            <a:r>
              <a:rPr lang="en">
                <a:solidFill>
                  <a:srgbClr val="424242"/>
                </a:solidFill>
              </a:rPr>
              <a:t>T2D is thought to be associated with high body fat percentage </a:t>
            </a:r>
            <a:endParaRPr>
              <a:solidFill>
                <a:srgbClr val="424242"/>
              </a:solidFill>
            </a:endParaRPr>
          </a:p>
          <a:p>
            <a:pPr indent="-298450" lvl="0" marL="457200" rtl="0" algn="l">
              <a:lnSpc>
                <a:spcPct val="115000"/>
              </a:lnSpc>
              <a:spcBef>
                <a:spcPts val="0"/>
              </a:spcBef>
              <a:spcAft>
                <a:spcPts val="0"/>
              </a:spcAft>
              <a:buClr>
                <a:srgbClr val="424242"/>
              </a:buClr>
              <a:buSzPts val="1100"/>
              <a:buFont typeface="Arial"/>
              <a:buChar char="●"/>
            </a:pPr>
            <a:r>
              <a:rPr lang="en">
                <a:solidFill>
                  <a:srgbClr val="424242"/>
                </a:solidFill>
              </a:rPr>
              <a:t>Obese creates metabolic complications associated with T2D</a:t>
            </a:r>
            <a:endParaRPr sz="400"/>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2263a7ec69d_0_7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2263a7ec69d_0_7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22bae67721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22bae67721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2263a7ec69d_0_7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2263a7ec69d_0_7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22a7288386e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22a7288386e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2235885a3fc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2235885a3fc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3"/>
        </a:solidFill>
      </p:bgPr>
    </p:bg>
    <p:spTree>
      <p:nvGrpSpPr>
        <p:cNvPr id="9" name="Shape 9"/>
        <p:cNvGrpSpPr/>
        <p:nvPr/>
      </p:nvGrpSpPr>
      <p:grpSpPr>
        <a:xfrm>
          <a:off x="0" y="0"/>
          <a:ext cx="0" cy="0"/>
          <a:chOff x="0" y="0"/>
          <a:chExt cx="0" cy="0"/>
        </a:xfrm>
      </p:grpSpPr>
      <p:grpSp>
        <p:nvGrpSpPr>
          <p:cNvPr id="10" name="Google Shape;10;p2"/>
          <p:cNvGrpSpPr/>
          <p:nvPr/>
        </p:nvGrpSpPr>
        <p:grpSpPr>
          <a:xfrm>
            <a:off x="7343003" y="3409675"/>
            <a:ext cx="1691422" cy="1732548"/>
            <a:chOff x="7343003" y="3409675"/>
            <a:chExt cx="1691422" cy="1732548"/>
          </a:xfrm>
        </p:grpSpPr>
        <p:grpSp>
          <p:nvGrpSpPr>
            <p:cNvPr id="11" name="Google Shape;11;p2"/>
            <p:cNvGrpSpPr/>
            <p:nvPr/>
          </p:nvGrpSpPr>
          <p:grpSpPr>
            <a:xfrm>
              <a:off x="7343003" y="4453711"/>
              <a:ext cx="316800" cy="688513"/>
              <a:chOff x="7343003" y="4453711"/>
              <a:chExt cx="316800" cy="688513"/>
            </a:xfrm>
          </p:grpSpPr>
          <p:sp>
            <p:nvSpPr>
              <p:cNvPr id="12" name="Google Shape;12;p2"/>
              <p:cNvSpPr/>
              <p:nvPr/>
            </p:nvSpPr>
            <p:spPr>
              <a:xfrm>
                <a:off x="7343003"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7343003"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 name="Google Shape;14;p2"/>
            <p:cNvGrpSpPr/>
            <p:nvPr/>
          </p:nvGrpSpPr>
          <p:grpSpPr>
            <a:xfrm>
              <a:off x="7801210" y="4105700"/>
              <a:ext cx="316800" cy="1036523"/>
              <a:chOff x="7801210" y="4105700"/>
              <a:chExt cx="316800" cy="1036523"/>
            </a:xfrm>
          </p:grpSpPr>
          <p:sp>
            <p:nvSpPr>
              <p:cNvPr id="15" name="Google Shape;15;p2"/>
              <p:cNvSpPr/>
              <p:nvPr/>
            </p:nvSpPr>
            <p:spPr>
              <a:xfrm>
                <a:off x="7801210"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7801210"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7801210"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8259418" y="3757688"/>
              <a:ext cx="316800" cy="1384535"/>
              <a:chOff x="8259418" y="3757688"/>
              <a:chExt cx="316800" cy="1384535"/>
            </a:xfrm>
          </p:grpSpPr>
          <p:sp>
            <p:nvSpPr>
              <p:cNvPr id="19" name="Google Shape;19;p2"/>
              <p:cNvSpPr/>
              <p:nvPr/>
            </p:nvSpPr>
            <p:spPr>
              <a:xfrm>
                <a:off x="8259418"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8259418"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8259418"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8259418"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 name="Google Shape;23;p2"/>
            <p:cNvGrpSpPr/>
            <p:nvPr/>
          </p:nvGrpSpPr>
          <p:grpSpPr>
            <a:xfrm>
              <a:off x="8717625" y="3409675"/>
              <a:ext cx="316800" cy="1732548"/>
              <a:chOff x="8717625" y="3409675"/>
              <a:chExt cx="316800" cy="1732548"/>
            </a:xfrm>
          </p:grpSpPr>
          <p:sp>
            <p:nvSpPr>
              <p:cNvPr id="24" name="Google Shape;24;p2"/>
              <p:cNvSpPr/>
              <p:nvPr/>
            </p:nvSpPr>
            <p:spPr>
              <a:xfrm>
                <a:off x="8717625"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8717625"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8717625"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8717625" y="3409675"/>
                <a:ext cx="316800" cy="1732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8717625"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9" name="Google Shape;29;p2"/>
          <p:cNvGrpSpPr/>
          <p:nvPr/>
        </p:nvGrpSpPr>
        <p:grpSpPr>
          <a:xfrm>
            <a:off x="5043503" y="0"/>
            <a:ext cx="3814072" cy="3839102"/>
            <a:chOff x="5043503" y="0"/>
            <a:chExt cx="3814072" cy="3839102"/>
          </a:xfrm>
        </p:grpSpPr>
        <p:sp>
          <p:nvSpPr>
            <p:cNvPr id="30" name="Google Shape;30;p2"/>
            <p:cNvSpPr/>
            <p:nvPr/>
          </p:nvSpPr>
          <p:spPr>
            <a:xfrm>
              <a:off x="8460975" y="1817775"/>
              <a:ext cx="396600" cy="3966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rot="-9830444">
              <a:off x="6469759" y="3480728"/>
              <a:ext cx="320148" cy="32014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 name="Google Shape;32;p2"/>
            <p:cNvGrpSpPr/>
            <p:nvPr/>
          </p:nvGrpSpPr>
          <p:grpSpPr>
            <a:xfrm>
              <a:off x="7647812" y="2704283"/>
              <a:ext cx="635219" cy="635219"/>
              <a:chOff x="6725724" y="2701260"/>
              <a:chExt cx="1208101" cy="1208100"/>
            </a:xfrm>
          </p:grpSpPr>
          <p:sp>
            <p:nvSpPr>
              <p:cNvPr id="33" name="Google Shape;33;p2"/>
              <p:cNvSpPr/>
              <p:nvPr/>
            </p:nvSpPr>
            <p:spPr>
              <a:xfrm rot="5400000">
                <a:off x="6725725" y="2701260"/>
                <a:ext cx="1208100" cy="12081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rot="5400000">
                <a:off x="6725724" y="2701260"/>
                <a:ext cx="1208100" cy="1208100"/>
              </a:xfrm>
              <a:prstGeom prst="pie">
                <a:avLst>
                  <a:gd fmla="val 8244818" name="adj1"/>
                  <a:gd fmla="val 16246175"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rot="5400000">
                <a:off x="6954988" y="2930398"/>
                <a:ext cx="749700" cy="7497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2"/>
            <p:cNvSpPr/>
            <p:nvPr/>
          </p:nvSpPr>
          <p:spPr>
            <a:xfrm>
              <a:off x="8460975" y="1817775"/>
              <a:ext cx="396600" cy="396600"/>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 name="Google Shape;37;p2"/>
            <p:cNvGrpSpPr/>
            <p:nvPr/>
          </p:nvGrpSpPr>
          <p:grpSpPr>
            <a:xfrm>
              <a:off x="7952720" y="179238"/>
              <a:ext cx="873165" cy="873003"/>
              <a:chOff x="7754428" y="208725"/>
              <a:chExt cx="541800" cy="541800"/>
            </a:xfrm>
          </p:grpSpPr>
          <p:sp>
            <p:nvSpPr>
              <p:cNvPr id="38" name="Google Shape;38;p2"/>
              <p:cNvSpPr/>
              <p:nvPr/>
            </p:nvSpPr>
            <p:spPr>
              <a:xfrm rot="-8647347">
                <a:off x="7831319" y="285616"/>
                <a:ext cx="388018" cy="38801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rot="-8647347">
                <a:off x="7831319" y="285616"/>
                <a:ext cx="388018" cy="388018"/>
              </a:xfrm>
              <a:prstGeom prst="pie">
                <a:avLst>
                  <a:gd fmla="val 19376841" name="adj1"/>
                  <a:gd fmla="val 12313574"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 name="Google Shape;40;p2"/>
            <p:cNvSpPr/>
            <p:nvPr/>
          </p:nvSpPr>
          <p:spPr>
            <a:xfrm>
              <a:off x="5399840" y="356365"/>
              <a:ext cx="2577000" cy="25770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rot="2043858">
              <a:off x="5503813" y="460310"/>
              <a:ext cx="2369480" cy="236948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5399795" y="360281"/>
              <a:ext cx="2577000" cy="2577000"/>
            </a:xfrm>
            <a:prstGeom prst="pie">
              <a:avLst>
                <a:gd fmla="val 8801158"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rot="2044777">
              <a:off x="5911449" y="867729"/>
              <a:ext cx="1554223" cy="1554223"/>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5399795" y="356358"/>
              <a:ext cx="2577000" cy="2577000"/>
            </a:xfrm>
            <a:prstGeom prst="pie">
              <a:avLst>
                <a:gd fmla="val 1255410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rot="-9830444">
              <a:off x="6469759" y="3480727"/>
              <a:ext cx="320148" cy="320148"/>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 name="Google Shape;46;p2"/>
          <p:cNvSpPr txBox="1"/>
          <p:nvPr>
            <p:ph type="ctrTitle"/>
          </p:nvPr>
        </p:nvSpPr>
        <p:spPr>
          <a:xfrm>
            <a:off x="824000" y="1613813"/>
            <a:ext cx="4255500" cy="18729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47" name="Google Shape;47;p2"/>
          <p:cNvSpPr txBox="1"/>
          <p:nvPr>
            <p:ph idx="1" type="subTitle"/>
          </p:nvPr>
        </p:nvSpPr>
        <p:spPr>
          <a:xfrm>
            <a:off x="824000" y="3596300"/>
            <a:ext cx="4255500" cy="6954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48" name="Google Shape;48;p2"/>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41" name="Shape 141"/>
        <p:cNvGrpSpPr/>
        <p:nvPr/>
      </p:nvGrpSpPr>
      <p:grpSpPr>
        <a:xfrm>
          <a:off x="0" y="0"/>
          <a:ext cx="0" cy="0"/>
          <a:chOff x="0" y="0"/>
          <a:chExt cx="0" cy="0"/>
        </a:xfrm>
      </p:grpSpPr>
      <p:grpSp>
        <p:nvGrpSpPr>
          <p:cNvPr id="142" name="Google Shape;142;p11"/>
          <p:cNvGrpSpPr/>
          <p:nvPr/>
        </p:nvGrpSpPr>
        <p:grpSpPr>
          <a:xfrm>
            <a:off x="52" y="4099200"/>
            <a:ext cx="9144036" cy="1044300"/>
            <a:chOff x="52" y="4099200"/>
            <a:chExt cx="9144036" cy="1044300"/>
          </a:xfrm>
        </p:grpSpPr>
        <p:grpSp>
          <p:nvGrpSpPr>
            <p:cNvPr id="143" name="Google Shape;143;p11"/>
            <p:cNvGrpSpPr/>
            <p:nvPr/>
          </p:nvGrpSpPr>
          <p:grpSpPr>
            <a:xfrm>
              <a:off x="52" y="4309200"/>
              <a:ext cx="231622" cy="834300"/>
              <a:chOff x="2688737" y="4301380"/>
              <a:chExt cx="231900" cy="834300"/>
            </a:xfrm>
          </p:grpSpPr>
          <p:sp>
            <p:nvSpPr>
              <p:cNvPr id="144" name="Google Shape;144;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 name="Google Shape;148;p11"/>
            <p:cNvGrpSpPr/>
            <p:nvPr/>
          </p:nvGrpSpPr>
          <p:grpSpPr>
            <a:xfrm>
              <a:off x="371406" y="4099200"/>
              <a:ext cx="231622" cy="1044300"/>
              <a:chOff x="2688737" y="4091380"/>
              <a:chExt cx="231900" cy="1044300"/>
            </a:xfrm>
          </p:grpSpPr>
          <p:sp>
            <p:nvSpPr>
              <p:cNvPr id="149" name="Google Shape;149;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flipH="1">
                <a:off x="2688737" y="4091380"/>
                <a:ext cx="2319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 name="Google Shape;154;p11"/>
            <p:cNvGrpSpPr/>
            <p:nvPr/>
          </p:nvGrpSpPr>
          <p:grpSpPr>
            <a:xfrm>
              <a:off x="742761" y="4309200"/>
              <a:ext cx="231622" cy="834300"/>
              <a:chOff x="2688737" y="4301380"/>
              <a:chExt cx="231900" cy="834300"/>
            </a:xfrm>
          </p:grpSpPr>
          <p:sp>
            <p:nvSpPr>
              <p:cNvPr id="155" name="Google Shape;155;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 name="Google Shape;159;p11"/>
            <p:cNvGrpSpPr/>
            <p:nvPr/>
          </p:nvGrpSpPr>
          <p:grpSpPr>
            <a:xfrm>
              <a:off x="1114115" y="4518900"/>
              <a:ext cx="231622" cy="624600"/>
              <a:chOff x="2688737" y="4511080"/>
              <a:chExt cx="231900" cy="624600"/>
            </a:xfrm>
          </p:grpSpPr>
          <p:sp>
            <p:nvSpPr>
              <p:cNvPr id="160" name="Google Shape;160;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 name="Google Shape;163;p11"/>
            <p:cNvGrpSpPr/>
            <p:nvPr/>
          </p:nvGrpSpPr>
          <p:grpSpPr>
            <a:xfrm>
              <a:off x="1856753" y="4099200"/>
              <a:ext cx="231600" cy="1044300"/>
              <a:chOff x="1856753" y="4099200"/>
              <a:chExt cx="231600" cy="1044300"/>
            </a:xfrm>
          </p:grpSpPr>
          <p:sp>
            <p:nvSpPr>
              <p:cNvPr id="164" name="Google Shape;164;p11"/>
              <p:cNvSpPr/>
              <p:nvPr/>
            </p:nvSpPr>
            <p:spPr>
              <a:xfrm flipH="1">
                <a:off x="185675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1"/>
              <p:cNvSpPr/>
              <p:nvPr/>
            </p:nvSpPr>
            <p:spPr>
              <a:xfrm flipH="1">
                <a:off x="185675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1"/>
              <p:cNvSpPr/>
              <p:nvPr/>
            </p:nvSpPr>
            <p:spPr>
              <a:xfrm flipH="1">
                <a:off x="185675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1"/>
              <p:cNvSpPr/>
              <p:nvPr/>
            </p:nvSpPr>
            <p:spPr>
              <a:xfrm flipH="1">
                <a:off x="1856753"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1"/>
              <p:cNvSpPr/>
              <p:nvPr/>
            </p:nvSpPr>
            <p:spPr>
              <a:xfrm flipH="1">
                <a:off x="185675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 name="Google Shape;169;p11"/>
            <p:cNvGrpSpPr/>
            <p:nvPr/>
          </p:nvGrpSpPr>
          <p:grpSpPr>
            <a:xfrm>
              <a:off x="2228107" y="4309200"/>
              <a:ext cx="231600" cy="834300"/>
              <a:chOff x="2228107" y="4309200"/>
              <a:chExt cx="231600" cy="834300"/>
            </a:xfrm>
          </p:grpSpPr>
          <p:sp>
            <p:nvSpPr>
              <p:cNvPr id="170" name="Google Shape;170;p11"/>
              <p:cNvSpPr/>
              <p:nvPr/>
            </p:nvSpPr>
            <p:spPr>
              <a:xfrm flipH="1">
                <a:off x="222810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1"/>
              <p:cNvSpPr/>
              <p:nvPr/>
            </p:nvSpPr>
            <p:spPr>
              <a:xfrm flipH="1">
                <a:off x="2228107"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1"/>
              <p:cNvSpPr/>
              <p:nvPr/>
            </p:nvSpPr>
            <p:spPr>
              <a:xfrm flipH="1">
                <a:off x="222810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1"/>
              <p:cNvSpPr/>
              <p:nvPr/>
            </p:nvSpPr>
            <p:spPr>
              <a:xfrm flipH="1">
                <a:off x="222810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 name="Google Shape;174;p11"/>
            <p:cNvGrpSpPr/>
            <p:nvPr/>
          </p:nvGrpSpPr>
          <p:grpSpPr>
            <a:xfrm>
              <a:off x="2599462" y="4518900"/>
              <a:ext cx="231600" cy="624600"/>
              <a:chOff x="2599462" y="4518900"/>
              <a:chExt cx="231600" cy="624600"/>
            </a:xfrm>
          </p:grpSpPr>
          <p:sp>
            <p:nvSpPr>
              <p:cNvPr id="175" name="Google Shape;175;p11"/>
              <p:cNvSpPr/>
              <p:nvPr/>
            </p:nvSpPr>
            <p:spPr>
              <a:xfrm flipH="1">
                <a:off x="259946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1"/>
              <p:cNvSpPr/>
              <p:nvPr/>
            </p:nvSpPr>
            <p:spPr>
              <a:xfrm flipH="1">
                <a:off x="259946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1"/>
              <p:cNvSpPr/>
              <p:nvPr/>
            </p:nvSpPr>
            <p:spPr>
              <a:xfrm flipH="1">
                <a:off x="259946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 name="Google Shape;178;p11"/>
            <p:cNvGrpSpPr/>
            <p:nvPr/>
          </p:nvGrpSpPr>
          <p:grpSpPr>
            <a:xfrm>
              <a:off x="3342171" y="4099200"/>
              <a:ext cx="231600" cy="1044300"/>
              <a:chOff x="3342171" y="4099200"/>
              <a:chExt cx="231600" cy="1044300"/>
            </a:xfrm>
          </p:grpSpPr>
          <p:sp>
            <p:nvSpPr>
              <p:cNvPr id="179" name="Google Shape;179;p11"/>
              <p:cNvSpPr/>
              <p:nvPr/>
            </p:nvSpPr>
            <p:spPr>
              <a:xfrm flipH="1">
                <a:off x="334217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1"/>
              <p:cNvSpPr/>
              <p:nvPr/>
            </p:nvSpPr>
            <p:spPr>
              <a:xfrm flipH="1">
                <a:off x="334217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1"/>
              <p:cNvSpPr/>
              <p:nvPr/>
            </p:nvSpPr>
            <p:spPr>
              <a:xfrm flipH="1">
                <a:off x="334217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1"/>
              <p:cNvSpPr/>
              <p:nvPr/>
            </p:nvSpPr>
            <p:spPr>
              <a:xfrm flipH="1">
                <a:off x="3342171"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1"/>
              <p:cNvSpPr/>
              <p:nvPr/>
            </p:nvSpPr>
            <p:spPr>
              <a:xfrm flipH="1">
                <a:off x="334217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 name="Google Shape;184;p11"/>
            <p:cNvGrpSpPr/>
            <p:nvPr/>
          </p:nvGrpSpPr>
          <p:grpSpPr>
            <a:xfrm>
              <a:off x="3713525" y="4309200"/>
              <a:ext cx="231600" cy="834300"/>
              <a:chOff x="3713525" y="4309200"/>
              <a:chExt cx="231600" cy="834300"/>
            </a:xfrm>
          </p:grpSpPr>
          <p:sp>
            <p:nvSpPr>
              <p:cNvPr id="185" name="Google Shape;185;p11"/>
              <p:cNvSpPr/>
              <p:nvPr/>
            </p:nvSpPr>
            <p:spPr>
              <a:xfrm flipH="1">
                <a:off x="371352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1"/>
              <p:cNvSpPr/>
              <p:nvPr/>
            </p:nvSpPr>
            <p:spPr>
              <a:xfrm flipH="1">
                <a:off x="3713525"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1"/>
              <p:cNvSpPr/>
              <p:nvPr/>
            </p:nvSpPr>
            <p:spPr>
              <a:xfrm flipH="1">
                <a:off x="371352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1"/>
              <p:cNvSpPr/>
              <p:nvPr/>
            </p:nvSpPr>
            <p:spPr>
              <a:xfrm flipH="1">
                <a:off x="371352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 name="Google Shape;189;p11"/>
            <p:cNvGrpSpPr/>
            <p:nvPr/>
          </p:nvGrpSpPr>
          <p:grpSpPr>
            <a:xfrm>
              <a:off x="1485398" y="4309200"/>
              <a:ext cx="231600" cy="834300"/>
              <a:chOff x="1485398" y="4309200"/>
              <a:chExt cx="231600" cy="834300"/>
            </a:xfrm>
          </p:grpSpPr>
          <p:sp>
            <p:nvSpPr>
              <p:cNvPr id="190" name="Google Shape;190;p11"/>
              <p:cNvSpPr/>
              <p:nvPr/>
            </p:nvSpPr>
            <p:spPr>
              <a:xfrm flipH="1">
                <a:off x="148539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1"/>
              <p:cNvSpPr/>
              <p:nvPr/>
            </p:nvSpPr>
            <p:spPr>
              <a:xfrm flipH="1">
                <a:off x="148539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1"/>
              <p:cNvSpPr/>
              <p:nvPr/>
            </p:nvSpPr>
            <p:spPr>
              <a:xfrm flipH="1">
                <a:off x="148539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1"/>
              <p:cNvSpPr/>
              <p:nvPr/>
            </p:nvSpPr>
            <p:spPr>
              <a:xfrm flipH="1">
                <a:off x="148539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 name="Google Shape;194;p11"/>
            <p:cNvGrpSpPr/>
            <p:nvPr/>
          </p:nvGrpSpPr>
          <p:grpSpPr>
            <a:xfrm>
              <a:off x="4084879" y="4518900"/>
              <a:ext cx="231600" cy="624600"/>
              <a:chOff x="4084879" y="4518900"/>
              <a:chExt cx="231600" cy="624600"/>
            </a:xfrm>
          </p:grpSpPr>
          <p:sp>
            <p:nvSpPr>
              <p:cNvPr id="195" name="Google Shape;195;p11"/>
              <p:cNvSpPr/>
              <p:nvPr/>
            </p:nvSpPr>
            <p:spPr>
              <a:xfrm flipH="1">
                <a:off x="40848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1"/>
              <p:cNvSpPr/>
              <p:nvPr/>
            </p:nvSpPr>
            <p:spPr>
              <a:xfrm flipH="1">
                <a:off x="40848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1"/>
              <p:cNvSpPr/>
              <p:nvPr/>
            </p:nvSpPr>
            <p:spPr>
              <a:xfrm flipH="1">
                <a:off x="40848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 name="Google Shape;198;p11"/>
            <p:cNvGrpSpPr/>
            <p:nvPr/>
          </p:nvGrpSpPr>
          <p:grpSpPr>
            <a:xfrm>
              <a:off x="2970816" y="4309200"/>
              <a:ext cx="231600" cy="834300"/>
              <a:chOff x="2970816" y="4309200"/>
              <a:chExt cx="231600" cy="834300"/>
            </a:xfrm>
          </p:grpSpPr>
          <p:sp>
            <p:nvSpPr>
              <p:cNvPr id="199" name="Google Shape;199;p11"/>
              <p:cNvSpPr/>
              <p:nvPr/>
            </p:nvSpPr>
            <p:spPr>
              <a:xfrm flipH="1">
                <a:off x="297081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1"/>
              <p:cNvSpPr/>
              <p:nvPr/>
            </p:nvSpPr>
            <p:spPr>
              <a:xfrm flipH="1">
                <a:off x="297081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1"/>
              <p:cNvSpPr/>
              <p:nvPr/>
            </p:nvSpPr>
            <p:spPr>
              <a:xfrm flipH="1">
                <a:off x="297081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1"/>
              <p:cNvSpPr/>
              <p:nvPr/>
            </p:nvSpPr>
            <p:spPr>
              <a:xfrm flipH="1">
                <a:off x="297081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 name="Google Shape;203;p11"/>
            <p:cNvGrpSpPr/>
            <p:nvPr/>
          </p:nvGrpSpPr>
          <p:grpSpPr>
            <a:xfrm>
              <a:off x="4456234" y="4309200"/>
              <a:ext cx="231600" cy="834300"/>
              <a:chOff x="4456234" y="4309200"/>
              <a:chExt cx="231600" cy="834300"/>
            </a:xfrm>
          </p:grpSpPr>
          <p:sp>
            <p:nvSpPr>
              <p:cNvPr id="204" name="Google Shape;204;p11"/>
              <p:cNvSpPr/>
              <p:nvPr/>
            </p:nvSpPr>
            <p:spPr>
              <a:xfrm flipH="1">
                <a:off x="445623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1"/>
              <p:cNvSpPr/>
              <p:nvPr/>
            </p:nvSpPr>
            <p:spPr>
              <a:xfrm flipH="1">
                <a:off x="445623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1"/>
              <p:cNvSpPr/>
              <p:nvPr/>
            </p:nvSpPr>
            <p:spPr>
              <a:xfrm flipH="1">
                <a:off x="445623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1"/>
              <p:cNvSpPr/>
              <p:nvPr/>
            </p:nvSpPr>
            <p:spPr>
              <a:xfrm flipH="1">
                <a:off x="445623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 name="Google Shape;208;p11"/>
            <p:cNvGrpSpPr/>
            <p:nvPr/>
          </p:nvGrpSpPr>
          <p:grpSpPr>
            <a:xfrm>
              <a:off x="4827588" y="4099200"/>
              <a:ext cx="231600" cy="1044300"/>
              <a:chOff x="4827588" y="4099200"/>
              <a:chExt cx="231600" cy="1044300"/>
            </a:xfrm>
          </p:grpSpPr>
          <p:sp>
            <p:nvSpPr>
              <p:cNvPr id="209" name="Google Shape;209;p11"/>
              <p:cNvSpPr/>
              <p:nvPr/>
            </p:nvSpPr>
            <p:spPr>
              <a:xfrm flipH="1">
                <a:off x="48275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1"/>
              <p:cNvSpPr/>
              <p:nvPr/>
            </p:nvSpPr>
            <p:spPr>
              <a:xfrm flipH="1">
                <a:off x="48275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1"/>
              <p:cNvSpPr/>
              <p:nvPr/>
            </p:nvSpPr>
            <p:spPr>
              <a:xfrm flipH="1">
                <a:off x="48275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1"/>
              <p:cNvSpPr/>
              <p:nvPr/>
            </p:nvSpPr>
            <p:spPr>
              <a:xfrm flipH="1">
                <a:off x="4827588"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1"/>
              <p:cNvSpPr/>
              <p:nvPr/>
            </p:nvSpPr>
            <p:spPr>
              <a:xfrm flipH="1">
                <a:off x="48275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4" name="Google Shape;214;p11"/>
            <p:cNvGrpSpPr/>
            <p:nvPr/>
          </p:nvGrpSpPr>
          <p:grpSpPr>
            <a:xfrm>
              <a:off x="5198943" y="4309200"/>
              <a:ext cx="231600" cy="834300"/>
              <a:chOff x="5198943" y="4309200"/>
              <a:chExt cx="231600" cy="834300"/>
            </a:xfrm>
          </p:grpSpPr>
          <p:sp>
            <p:nvSpPr>
              <p:cNvPr id="215" name="Google Shape;215;p11"/>
              <p:cNvSpPr/>
              <p:nvPr/>
            </p:nvSpPr>
            <p:spPr>
              <a:xfrm flipH="1">
                <a:off x="519894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1"/>
              <p:cNvSpPr/>
              <p:nvPr/>
            </p:nvSpPr>
            <p:spPr>
              <a:xfrm flipH="1">
                <a:off x="519894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1"/>
              <p:cNvSpPr/>
              <p:nvPr/>
            </p:nvSpPr>
            <p:spPr>
              <a:xfrm flipH="1">
                <a:off x="519894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1"/>
              <p:cNvSpPr/>
              <p:nvPr/>
            </p:nvSpPr>
            <p:spPr>
              <a:xfrm flipH="1">
                <a:off x="519894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 name="Google Shape;219;p11"/>
            <p:cNvGrpSpPr/>
            <p:nvPr/>
          </p:nvGrpSpPr>
          <p:grpSpPr>
            <a:xfrm>
              <a:off x="5570297" y="4518900"/>
              <a:ext cx="231600" cy="624600"/>
              <a:chOff x="5570297" y="4518900"/>
              <a:chExt cx="231600" cy="624600"/>
            </a:xfrm>
          </p:grpSpPr>
          <p:sp>
            <p:nvSpPr>
              <p:cNvPr id="220" name="Google Shape;220;p11"/>
              <p:cNvSpPr/>
              <p:nvPr/>
            </p:nvSpPr>
            <p:spPr>
              <a:xfrm flipH="1">
                <a:off x="557029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1"/>
              <p:cNvSpPr/>
              <p:nvPr/>
            </p:nvSpPr>
            <p:spPr>
              <a:xfrm flipH="1">
                <a:off x="557029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1"/>
              <p:cNvSpPr/>
              <p:nvPr/>
            </p:nvSpPr>
            <p:spPr>
              <a:xfrm flipH="1">
                <a:off x="557029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 name="Google Shape;223;p11"/>
            <p:cNvGrpSpPr/>
            <p:nvPr/>
          </p:nvGrpSpPr>
          <p:grpSpPr>
            <a:xfrm>
              <a:off x="5941652" y="4309200"/>
              <a:ext cx="231600" cy="834300"/>
              <a:chOff x="5941652" y="4309200"/>
              <a:chExt cx="231600" cy="834300"/>
            </a:xfrm>
          </p:grpSpPr>
          <p:sp>
            <p:nvSpPr>
              <p:cNvPr id="224" name="Google Shape;224;p11"/>
              <p:cNvSpPr/>
              <p:nvPr/>
            </p:nvSpPr>
            <p:spPr>
              <a:xfrm flipH="1">
                <a:off x="594165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1"/>
              <p:cNvSpPr/>
              <p:nvPr/>
            </p:nvSpPr>
            <p:spPr>
              <a:xfrm flipH="1">
                <a:off x="5941652"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1"/>
              <p:cNvSpPr/>
              <p:nvPr/>
            </p:nvSpPr>
            <p:spPr>
              <a:xfrm flipH="1">
                <a:off x="594165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1"/>
              <p:cNvSpPr/>
              <p:nvPr/>
            </p:nvSpPr>
            <p:spPr>
              <a:xfrm flipH="1">
                <a:off x="594165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 name="Google Shape;228;p11"/>
            <p:cNvGrpSpPr/>
            <p:nvPr/>
          </p:nvGrpSpPr>
          <p:grpSpPr>
            <a:xfrm>
              <a:off x="6313006" y="4099200"/>
              <a:ext cx="231600" cy="1044300"/>
              <a:chOff x="6313006" y="4099200"/>
              <a:chExt cx="231600" cy="1044300"/>
            </a:xfrm>
          </p:grpSpPr>
          <p:sp>
            <p:nvSpPr>
              <p:cNvPr id="229" name="Google Shape;229;p11"/>
              <p:cNvSpPr/>
              <p:nvPr/>
            </p:nvSpPr>
            <p:spPr>
              <a:xfrm flipH="1">
                <a:off x="631300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1"/>
              <p:cNvSpPr/>
              <p:nvPr/>
            </p:nvSpPr>
            <p:spPr>
              <a:xfrm flipH="1">
                <a:off x="631300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1"/>
              <p:cNvSpPr/>
              <p:nvPr/>
            </p:nvSpPr>
            <p:spPr>
              <a:xfrm flipH="1">
                <a:off x="631300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1"/>
              <p:cNvSpPr/>
              <p:nvPr/>
            </p:nvSpPr>
            <p:spPr>
              <a:xfrm flipH="1">
                <a:off x="6313006"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1"/>
              <p:cNvSpPr/>
              <p:nvPr/>
            </p:nvSpPr>
            <p:spPr>
              <a:xfrm flipH="1">
                <a:off x="631300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4" name="Google Shape;234;p11"/>
            <p:cNvGrpSpPr/>
            <p:nvPr/>
          </p:nvGrpSpPr>
          <p:grpSpPr>
            <a:xfrm>
              <a:off x="6684361" y="4309200"/>
              <a:ext cx="231600" cy="834300"/>
              <a:chOff x="6684361" y="4309200"/>
              <a:chExt cx="231600" cy="834300"/>
            </a:xfrm>
          </p:grpSpPr>
          <p:sp>
            <p:nvSpPr>
              <p:cNvPr id="235" name="Google Shape;235;p11"/>
              <p:cNvSpPr/>
              <p:nvPr/>
            </p:nvSpPr>
            <p:spPr>
              <a:xfrm flipH="1">
                <a:off x="668436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1"/>
              <p:cNvSpPr/>
              <p:nvPr/>
            </p:nvSpPr>
            <p:spPr>
              <a:xfrm flipH="1">
                <a:off x="668436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1"/>
              <p:cNvSpPr/>
              <p:nvPr/>
            </p:nvSpPr>
            <p:spPr>
              <a:xfrm flipH="1">
                <a:off x="668436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1"/>
              <p:cNvSpPr/>
              <p:nvPr/>
            </p:nvSpPr>
            <p:spPr>
              <a:xfrm flipH="1">
                <a:off x="668436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9" name="Google Shape;239;p11"/>
            <p:cNvGrpSpPr/>
            <p:nvPr/>
          </p:nvGrpSpPr>
          <p:grpSpPr>
            <a:xfrm>
              <a:off x="7055715" y="4518900"/>
              <a:ext cx="231600" cy="624600"/>
              <a:chOff x="7055715" y="4518900"/>
              <a:chExt cx="231600" cy="624600"/>
            </a:xfrm>
          </p:grpSpPr>
          <p:sp>
            <p:nvSpPr>
              <p:cNvPr id="240" name="Google Shape;240;p11"/>
              <p:cNvSpPr/>
              <p:nvPr/>
            </p:nvSpPr>
            <p:spPr>
              <a:xfrm flipH="1">
                <a:off x="705571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1"/>
              <p:cNvSpPr/>
              <p:nvPr/>
            </p:nvSpPr>
            <p:spPr>
              <a:xfrm flipH="1">
                <a:off x="705571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1"/>
              <p:cNvSpPr/>
              <p:nvPr/>
            </p:nvSpPr>
            <p:spPr>
              <a:xfrm flipH="1">
                <a:off x="705571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 name="Google Shape;243;p11"/>
            <p:cNvGrpSpPr/>
            <p:nvPr/>
          </p:nvGrpSpPr>
          <p:grpSpPr>
            <a:xfrm>
              <a:off x="7798424" y="4099200"/>
              <a:ext cx="231600" cy="1044300"/>
              <a:chOff x="7798424" y="4099200"/>
              <a:chExt cx="231600" cy="1044300"/>
            </a:xfrm>
          </p:grpSpPr>
          <p:sp>
            <p:nvSpPr>
              <p:cNvPr id="244" name="Google Shape;244;p11"/>
              <p:cNvSpPr/>
              <p:nvPr/>
            </p:nvSpPr>
            <p:spPr>
              <a:xfrm flipH="1">
                <a:off x="779842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1"/>
              <p:cNvSpPr/>
              <p:nvPr/>
            </p:nvSpPr>
            <p:spPr>
              <a:xfrm flipH="1">
                <a:off x="779842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1"/>
              <p:cNvSpPr/>
              <p:nvPr/>
            </p:nvSpPr>
            <p:spPr>
              <a:xfrm flipH="1">
                <a:off x="779842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1"/>
              <p:cNvSpPr/>
              <p:nvPr/>
            </p:nvSpPr>
            <p:spPr>
              <a:xfrm flipH="1">
                <a:off x="7798424"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1"/>
              <p:cNvSpPr/>
              <p:nvPr/>
            </p:nvSpPr>
            <p:spPr>
              <a:xfrm flipH="1">
                <a:off x="779842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9" name="Google Shape;249;p11"/>
            <p:cNvGrpSpPr/>
            <p:nvPr/>
          </p:nvGrpSpPr>
          <p:grpSpPr>
            <a:xfrm>
              <a:off x="8169779" y="4309200"/>
              <a:ext cx="231600" cy="834300"/>
              <a:chOff x="8169779" y="4309200"/>
              <a:chExt cx="231600" cy="834300"/>
            </a:xfrm>
          </p:grpSpPr>
          <p:sp>
            <p:nvSpPr>
              <p:cNvPr id="250" name="Google Shape;250;p11"/>
              <p:cNvSpPr/>
              <p:nvPr/>
            </p:nvSpPr>
            <p:spPr>
              <a:xfrm flipH="1">
                <a:off x="81697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1"/>
              <p:cNvSpPr/>
              <p:nvPr/>
            </p:nvSpPr>
            <p:spPr>
              <a:xfrm flipH="1">
                <a:off x="8169779"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1"/>
              <p:cNvSpPr/>
              <p:nvPr/>
            </p:nvSpPr>
            <p:spPr>
              <a:xfrm flipH="1">
                <a:off x="81697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1"/>
              <p:cNvSpPr/>
              <p:nvPr/>
            </p:nvSpPr>
            <p:spPr>
              <a:xfrm flipH="1">
                <a:off x="81697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4" name="Google Shape;254;p11"/>
            <p:cNvGrpSpPr/>
            <p:nvPr/>
          </p:nvGrpSpPr>
          <p:grpSpPr>
            <a:xfrm>
              <a:off x="7427070" y="4309200"/>
              <a:ext cx="231600" cy="834300"/>
              <a:chOff x="7427070" y="4309200"/>
              <a:chExt cx="231600" cy="834300"/>
            </a:xfrm>
          </p:grpSpPr>
          <p:sp>
            <p:nvSpPr>
              <p:cNvPr id="255" name="Google Shape;255;p11"/>
              <p:cNvSpPr/>
              <p:nvPr/>
            </p:nvSpPr>
            <p:spPr>
              <a:xfrm flipH="1">
                <a:off x="7427070"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1"/>
              <p:cNvSpPr/>
              <p:nvPr/>
            </p:nvSpPr>
            <p:spPr>
              <a:xfrm flipH="1">
                <a:off x="7427070"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1"/>
              <p:cNvSpPr/>
              <p:nvPr/>
            </p:nvSpPr>
            <p:spPr>
              <a:xfrm flipH="1">
                <a:off x="7427070"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1"/>
              <p:cNvSpPr/>
              <p:nvPr/>
            </p:nvSpPr>
            <p:spPr>
              <a:xfrm flipH="1">
                <a:off x="7427070"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9" name="Google Shape;259;p11"/>
            <p:cNvGrpSpPr/>
            <p:nvPr/>
          </p:nvGrpSpPr>
          <p:grpSpPr>
            <a:xfrm>
              <a:off x="8541133" y="4518900"/>
              <a:ext cx="231600" cy="624600"/>
              <a:chOff x="8541133" y="4518900"/>
              <a:chExt cx="231600" cy="624600"/>
            </a:xfrm>
          </p:grpSpPr>
          <p:sp>
            <p:nvSpPr>
              <p:cNvPr id="260" name="Google Shape;260;p11"/>
              <p:cNvSpPr/>
              <p:nvPr/>
            </p:nvSpPr>
            <p:spPr>
              <a:xfrm flipH="1">
                <a:off x="854113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1"/>
              <p:cNvSpPr/>
              <p:nvPr/>
            </p:nvSpPr>
            <p:spPr>
              <a:xfrm flipH="1">
                <a:off x="854113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1"/>
              <p:cNvSpPr/>
              <p:nvPr/>
            </p:nvSpPr>
            <p:spPr>
              <a:xfrm flipH="1">
                <a:off x="854113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3" name="Google Shape;263;p11"/>
            <p:cNvGrpSpPr/>
            <p:nvPr/>
          </p:nvGrpSpPr>
          <p:grpSpPr>
            <a:xfrm>
              <a:off x="8912488" y="4309200"/>
              <a:ext cx="231600" cy="834300"/>
              <a:chOff x="8912488" y="4309200"/>
              <a:chExt cx="231600" cy="834300"/>
            </a:xfrm>
          </p:grpSpPr>
          <p:sp>
            <p:nvSpPr>
              <p:cNvPr id="264" name="Google Shape;264;p11"/>
              <p:cNvSpPr/>
              <p:nvPr/>
            </p:nvSpPr>
            <p:spPr>
              <a:xfrm flipH="1">
                <a:off x="89124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1"/>
              <p:cNvSpPr/>
              <p:nvPr/>
            </p:nvSpPr>
            <p:spPr>
              <a:xfrm flipH="1">
                <a:off x="89124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1"/>
              <p:cNvSpPr/>
              <p:nvPr/>
            </p:nvSpPr>
            <p:spPr>
              <a:xfrm flipH="1">
                <a:off x="89124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1"/>
              <p:cNvSpPr/>
              <p:nvPr/>
            </p:nvSpPr>
            <p:spPr>
              <a:xfrm flipH="1">
                <a:off x="89124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68" name="Google Shape;268;p11"/>
          <p:cNvSpPr txBox="1"/>
          <p:nvPr>
            <p:ph hasCustomPrompt="1" type="title"/>
          </p:nvPr>
        </p:nvSpPr>
        <p:spPr>
          <a:xfrm>
            <a:off x="1388625" y="772725"/>
            <a:ext cx="6366900" cy="18633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lt1"/>
              </a:buClr>
              <a:buSzPts val="8000"/>
              <a:buNone/>
              <a:defRPr sz="8000">
                <a:solidFill>
                  <a:schemeClr val="lt1"/>
                </a:solidFill>
              </a:defRPr>
            </a:lvl1pPr>
            <a:lvl2pPr lvl="1" algn="ctr">
              <a:spcBef>
                <a:spcPts val="0"/>
              </a:spcBef>
              <a:spcAft>
                <a:spcPts val="0"/>
              </a:spcAft>
              <a:buClr>
                <a:schemeClr val="lt1"/>
              </a:buClr>
              <a:buSzPts val="8000"/>
              <a:buNone/>
              <a:defRPr sz="8000">
                <a:solidFill>
                  <a:schemeClr val="lt1"/>
                </a:solidFill>
              </a:defRPr>
            </a:lvl2pPr>
            <a:lvl3pPr lvl="2" algn="ctr">
              <a:spcBef>
                <a:spcPts val="0"/>
              </a:spcBef>
              <a:spcAft>
                <a:spcPts val="0"/>
              </a:spcAft>
              <a:buClr>
                <a:schemeClr val="lt1"/>
              </a:buClr>
              <a:buSzPts val="8000"/>
              <a:buNone/>
              <a:defRPr sz="8000">
                <a:solidFill>
                  <a:schemeClr val="lt1"/>
                </a:solidFill>
              </a:defRPr>
            </a:lvl3pPr>
            <a:lvl4pPr lvl="3" algn="ctr">
              <a:spcBef>
                <a:spcPts val="0"/>
              </a:spcBef>
              <a:spcAft>
                <a:spcPts val="0"/>
              </a:spcAft>
              <a:buClr>
                <a:schemeClr val="lt1"/>
              </a:buClr>
              <a:buSzPts val="8000"/>
              <a:buNone/>
              <a:defRPr sz="8000">
                <a:solidFill>
                  <a:schemeClr val="lt1"/>
                </a:solidFill>
              </a:defRPr>
            </a:lvl4pPr>
            <a:lvl5pPr lvl="4" algn="ctr">
              <a:spcBef>
                <a:spcPts val="0"/>
              </a:spcBef>
              <a:spcAft>
                <a:spcPts val="0"/>
              </a:spcAft>
              <a:buClr>
                <a:schemeClr val="lt1"/>
              </a:buClr>
              <a:buSzPts val="8000"/>
              <a:buNone/>
              <a:defRPr sz="8000">
                <a:solidFill>
                  <a:schemeClr val="lt1"/>
                </a:solidFill>
              </a:defRPr>
            </a:lvl5pPr>
            <a:lvl6pPr lvl="5" algn="ctr">
              <a:spcBef>
                <a:spcPts val="0"/>
              </a:spcBef>
              <a:spcAft>
                <a:spcPts val="0"/>
              </a:spcAft>
              <a:buClr>
                <a:schemeClr val="lt1"/>
              </a:buClr>
              <a:buSzPts val="8000"/>
              <a:buNone/>
              <a:defRPr sz="8000">
                <a:solidFill>
                  <a:schemeClr val="lt1"/>
                </a:solidFill>
              </a:defRPr>
            </a:lvl6pPr>
            <a:lvl7pPr lvl="6" algn="ctr">
              <a:spcBef>
                <a:spcPts val="0"/>
              </a:spcBef>
              <a:spcAft>
                <a:spcPts val="0"/>
              </a:spcAft>
              <a:buClr>
                <a:schemeClr val="lt1"/>
              </a:buClr>
              <a:buSzPts val="8000"/>
              <a:buNone/>
              <a:defRPr sz="8000">
                <a:solidFill>
                  <a:schemeClr val="lt1"/>
                </a:solidFill>
              </a:defRPr>
            </a:lvl7pPr>
            <a:lvl8pPr lvl="7" algn="ctr">
              <a:spcBef>
                <a:spcPts val="0"/>
              </a:spcBef>
              <a:spcAft>
                <a:spcPts val="0"/>
              </a:spcAft>
              <a:buClr>
                <a:schemeClr val="lt1"/>
              </a:buClr>
              <a:buSzPts val="8000"/>
              <a:buNone/>
              <a:defRPr sz="8000">
                <a:solidFill>
                  <a:schemeClr val="lt1"/>
                </a:solidFill>
              </a:defRPr>
            </a:lvl8pPr>
            <a:lvl9pPr lvl="8" algn="ctr">
              <a:spcBef>
                <a:spcPts val="0"/>
              </a:spcBef>
              <a:spcAft>
                <a:spcPts val="0"/>
              </a:spcAft>
              <a:buClr>
                <a:schemeClr val="lt1"/>
              </a:buClr>
              <a:buSzPts val="8000"/>
              <a:buNone/>
              <a:defRPr sz="8000">
                <a:solidFill>
                  <a:schemeClr val="lt1"/>
                </a:solidFill>
              </a:defRPr>
            </a:lvl9pPr>
          </a:lstStyle>
          <a:p>
            <a:r>
              <a:t>xx%</a:t>
            </a:r>
          </a:p>
        </p:txBody>
      </p:sp>
      <p:sp>
        <p:nvSpPr>
          <p:cNvPr id="269" name="Google Shape;269;p11"/>
          <p:cNvSpPr txBox="1"/>
          <p:nvPr>
            <p:ph idx="1" type="body"/>
          </p:nvPr>
        </p:nvSpPr>
        <p:spPr>
          <a:xfrm>
            <a:off x="1388625" y="2712300"/>
            <a:ext cx="6366900" cy="1111200"/>
          </a:xfrm>
          <a:prstGeom prst="rect">
            <a:avLst/>
          </a:prstGeom>
        </p:spPr>
        <p:txBody>
          <a:bodyPr anchorCtr="0" anchor="t" bIns="91425" lIns="91425" spcFirstLastPara="1" rIns="91425" wrap="square" tIns="91425">
            <a:normAutofit/>
          </a:bodyPr>
          <a:lstStyle>
            <a:lvl1pPr indent="-311150" lvl="0" marL="457200" algn="ctr">
              <a:spcBef>
                <a:spcPts val="0"/>
              </a:spcBef>
              <a:spcAft>
                <a:spcPts val="0"/>
              </a:spcAft>
              <a:buClr>
                <a:schemeClr val="lt1"/>
              </a:buClr>
              <a:buSzPts val="1300"/>
              <a:buChar char="●"/>
              <a:defRPr>
                <a:solidFill>
                  <a:schemeClr val="lt1"/>
                </a:solidFill>
              </a:defRPr>
            </a:lvl1pPr>
            <a:lvl2pPr indent="-298450" lvl="1" marL="914400" algn="ctr">
              <a:spcBef>
                <a:spcPts val="0"/>
              </a:spcBef>
              <a:spcAft>
                <a:spcPts val="0"/>
              </a:spcAft>
              <a:buClr>
                <a:schemeClr val="lt1"/>
              </a:buClr>
              <a:buSzPts val="1100"/>
              <a:buChar char="○"/>
              <a:defRPr>
                <a:solidFill>
                  <a:schemeClr val="lt1"/>
                </a:solidFill>
              </a:defRPr>
            </a:lvl2pPr>
            <a:lvl3pPr indent="-298450" lvl="2" marL="1371600" algn="ctr">
              <a:spcBef>
                <a:spcPts val="0"/>
              </a:spcBef>
              <a:spcAft>
                <a:spcPts val="0"/>
              </a:spcAft>
              <a:buClr>
                <a:schemeClr val="lt1"/>
              </a:buClr>
              <a:buSzPts val="1100"/>
              <a:buChar char="■"/>
              <a:defRPr>
                <a:solidFill>
                  <a:schemeClr val="lt1"/>
                </a:solidFill>
              </a:defRPr>
            </a:lvl3pPr>
            <a:lvl4pPr indent="-298450" lvl="3" marL="1828800" algn="ctr">
              <a:spcBef>
                <a:spcPts val="0"/>
              </a:spcBef>
              <a:spcAft>
                <a:spcPts val="0"/>
              </a:spcAft>
              <a:buClr>
                <a:schemeClr val="lt1"/>
              </a:buClr>
              <a:buSzPts val="1100"/>
              <a:buChar char="●"/>
              <a:defRPr>
                <a:solidFill>
                  <a:schemeClr val="lt1"/>
                </a:solidFill>
              </a:defRPr>
            </a:lvl4pPr>
            <a:lvl5pPr indent="-298450" lvl="4" marL="2286000" algn="ctr">
              <a:spcBef>
                <a:spcPts val="0"/>
              </a:spcBef>
              <a:spcAft>
                <a:spcPts val="0"/>
              </a:spcAft>
              <a:buClr>
                <a:schemeClr val="lt1"/>
              </a:buClr>
              <a:buSzPts val="1100"/>
              <a:buChar char="○"/>
              <a:defRPr>
                <a:solidFill>
                  <a:schemeClr val="lt1"/>
                </a:solidFill>
              </a:defRPr>
            </a:lvl5pPr>
            <a:lvl6pPr indent="-298450" lvl="5" marL="2743200" algn="ctr">
              <a:spcBef>
                <a:spcPts val="0"/>
              </a:spcBef>
              <a:spcAft>
                <a:spcPts val="0"/>
              </a:spcAft>
              <a:buClr>
                <a:schemeClr val="lt1"/>
              </a:buClr>
              <a:buSzPts val="1100"/>
              <a:buChar char="■"/>
              <a:defRPr>
                <a:solidFill>
                  <a:schemeClr val="lt1"/>
                </a:solidFill>
              </a:defRPr>
            </a:lvl6pPr>
            <a:lvl7pPr indent="-298450" lvl="6" marL="3200400" algn="ctr">
              <a:spcBef>
                <a:spcPts val="0"/>
              </a:spcBef>
              <a:spcAft>
                <a:spcPts val="0"/>
              </a:spcAft>
              <a:buClr>
                <a:schemeClr val="lt1"/>
              </a:buClr>
              <a:buSzPts val="1100"/>
              <a:buChar char="●"/>
              <a:defRPr>
                <a:solidFill>
                  <a:schemeClr val="lt1"/>
                </a:solidFill>
              </a:defRPr>
            </a:lvl7pPr>
            <a:lvl8pPr indent="-298450" lvl="7" marL="3657600" algn="ctr">
              <a:spcBef>
                <a:spcPts val="0"/>
              </a:spcBef>
              <a:spcAft>
                <a:spcPts val="0"/>
              </a:spcAft>
              <a:buClr>
                <a:schemeClr val="lt1"/>
              </a:buClr>
              <a:buSzPts val="1100"/>
              <a:buChar char="○"/>
              <a:defRPr>
                <a:solidFill>
                  <a:schemeClr val="lt1"/>
                </a:solidFill>
              </a:defRPr>
            </a:lvl8pPr>
            <a:lvl9pPr indent="-298450" lvl="8" marL="4114800" algn="ctr">
              <a:spcBef>
                <a:spcPts val="0"/>
              </a:spcBef>
              <a:spcAft>
                <a:spcPts val="0"/>
              </a:spcAft>
              <a:buClr>
                <a:schemeClr val="lt1"/>
              </a:buClr>
              <a:buSzPts val="1100"/>
              <a:buChar char="■"/>
              <a:defRPr>
                <a:solidFill>
                  <a:schemeClr val="lt1"/>
                </a:solidFill>
              </a:defRPr>
            </a:lvl9pPr>
          </a:lstStyle>
          <a:p/>
        </p:txBody>
      </p:sp>
      <p:sp>
        <p:nvSpPr>
          <p:cNvPr id="270" name="Google Shape;270;p11"/>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71" name="Shape 271"/>
        <p:cNvGrpSpPr/>
        <p:nvPr/>
      </p:nvGrpSpPr>
      <p:grpSpPr>
        <a:xfrm>
          <a:off x="0" y="0"/>
          <a:ext cx="0" cy="0"/>
          <a:chOff x="0" y="0"/>
          <a:chExt cx="0" cy="0"/>
        </a:xfrm>
      </p:grpSpPr>
      <p:sp>
        <p:nvSpPr>
          <p:cNvPr id="272" name="Google Shape;272;p12"/>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49" name="Shape 49"/>
        <p:cNvGrpSpPr/>
        <p:nvPr/>
      </p:nvGrpSpPr>
      <p:grpSpPr>
        <a:xfrm>
          <a:off x="0" y="0"/>
          <a:ext cx="0" cy="0"/>
          <a:chOff x="0" y="0"/>
          <a:chExt cx="0" cy="0"/>
        </a:xfrm>
      </p:grpSpPr>
      <p:grpSp>
        <p:nvGrpSpPr>
          <p:cNvPr id="50" name="Google Shape;50;p3"/>
          <p:cNvGrpSpPr/>
          <p:nvPr/>
        </p:nvGrpSpPr>
        <p:grpSpPr>
          <a:xfrm>
            <a:off x="146769" y="3406"/>
            <a:ext cx="1233215" cy="1384535"/>
            <a:chOff x="146769" y="3406"/>
            <a:chExt cx="1233215" cy="1384535"/>
          </a:xfrm>
        </p:grpSpPr>
        <p:grpSp>
          <p:nvGrpSpPr>
            <p:cNvPr id="51" name="Google Shape;51;p3"/>
            <p:cNvGrpSpPr/>
            <p:nvPr/>
          </p:nvGrpSpPr>
          <p:grpSpPr>
            <a:xfrm>
              <a:off x="1063183" y="3406"/>
              <a:ext cx="316800" cy="688513"/>
              <a:chOff x="1063183" y="3406"/>
              <a:chExt cx="316800" cy="688513"/>
            </a:xfrm>
          </p:grpSpPr>
          <p:sp>
            <p:nvSpPr>
              <p:cNvPr id="52" name="Google Shape;52;p3"/>
              <p:cNvSpPr/>
              <p:nvPr/>
            </p:nvSpPr>
            <p:spPr>
              <a:xfrm rot="10800000">
                <a:off x="1063183"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3"/>
              <p:cNvSpPr/>
              <p:nvPr/>
            </p:nvSpPr>
            <p:spPr>
              <a:xfrm rot="10800000">
                <a:off x="1063183"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 name="Google Shape;54;p3"/>
            <p:cNvGrpSpPr/>
            <p:nvPr/>
          </p:nvGrpSpPr>
          <p:grpSpPr>
            <a:xfrm>
              <a:off x="604976" y="3406"/>
              <a:ext cx="316800" cy="1036524"/>
              <a:chOff x="604976" y="3406"/>
              <a:chExt cx="316800" cy="1036524"/>
            </a:xfrm>
          </p:grpSpPr>
          <p:sp>
            <p:nvSpPr>
              <p:cNvPr id="55" name="Google Shape;55;p3"/>
              <p:cNvSpPr/>
              <p:nvPr/>
            </p:nvSpPr>
            <p:spPr>
              <a:xfrm rot="10800000">
                <a:off x="604976"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3"/>
              <p:cNvSpPr/>
              <p:nvPr/>
            </p:nvSpPr>
            <p:spPr>
              <a:xfrm rot="10800000">
                <a:off x="604976"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3"/>
              <p:cNvSpPr/>
              <p:nvPr/>
            </p:nvSpPr>
            <p:spPr>
              <a:xfrm rot="10800000">
                <a:off x="604976"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 name="Google Shape;58;p3"/>
            <p:cNvGrpSpPr/>
            <p:nvPr/>
          </p:nvGrpSpPr>
          <p:grpSpPr>
            <a:xfrm>
              <a:off x="146769" y="3406"/>
              <a:ext cx="316800" cy="1384535"/>
              <a:chOff x="146769" y="3406"/>
              <a:chExt cx="316800" cy="1384535"/>
            </a:xfrm>
          </p:grpSpPr>
          <p:sp>
            <p:nvSpPr>
              <p:cNvPr id="59" name="Google Shape;59;p3"/>
              <p:cNvSpPr/>
              <p:nvPr/>
            </p:nvSpPr>
            <p:spPr>
              <a:xfrm rot="10800000">
                <a:off x="146769"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3"/>
              <p:cNvSpPr/>
              <p:nvPr/>
            </p:nvSpPr>
            <p:spPr>
              <a:xfrm rot="10800000">
                <a:off x="146769" y="3441"/>
                <a:ext cx="316800" cy="1384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3"/>
              <p:cNvSpPr/>
              <p:nvPr/>
            </p:nvSpPr>
            <p:spPr>
              <a:xfrm rot="10800000">
                <a:off x="146769"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3"/>
              <p:cNvSpPr/>
              <p:nvPr/>
            </p:nvSpPr>
            <p:spPr>
              <a:xfrm rot="10800000">
                <a:off x="146769"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3" name="Google Shape;63;p3"/>
          <p:cNvGrpSpPr/>
          <p:nvPr/>
        </p:nvGrpSpPr>
        <p:grpSpPr>
          <a:xfrm>
            <a:off x="6775084" y="2904008"/>
            <a:ext cx="2186148" cy="2239500"/>
            <a:chOff x="6775084" y="2904008"/>
            <a:chExt cx="2186148" cy="2239500"/>
          </a:xfrm>
        </p:grpSpPr>
        <p:grpSp>
          <p:nvGrpSpPr>
            <p:cNvPr id="64" name="Google Shape;64;p3"/>
            <p:cNvGrpSpPr/>
            <p:nvPr/>
          </p:nvGrpSpPr>
          <p:grpSpPr>
            <a:xfrm>
              <a:off x="6775084" y="4253708"/>
              <a:ext cx="409500" cy="889800"/>
              <a:chOff x="6775084" y="4253708"/>
              <a:chExt cx="409500" cy="889800"/>
            </a:xfrm>
          </p:grpSpPr>
          <p:sp>
            <p:nvSpPr>
              <p:cNvPr id="65" name="Google Shape;65;p3"/>
              <p:cNvSpPr/>
              <p:nvPr/>
            </p:nvSpPr>
            <p:spPr>
              <a:xfrm>
                <a:off x="6775084"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3"/>
              <p:cNvSpPr/>
              <p:nvPr/>
            </p:nvSpPr>
            <p:spPr>
              <a:xfrm>
                <a:off x="6775084"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 name="Google Shape;67;p3"/>
            <p:cNvGrpSpPr/>
            <p:nvPr/>
          </p:nvGrpSpPr>
          <p:grpSpPr>
            <a:xfrm>
              <a:off x="7367299" y="3804008"/>
              <a:ext cx="409500" cy="1339500"/>
              <a:chOff x="7367299" y="3804008"/>
              <a:chExt cx="409500" cy="1339500"/>
            </a:xfrm>
          </p:grpSpPr>
          <p:sp>
            <p:nvSpPr>
              <p:cNvPr id="68" name="Google Shape;68;p3"/>
              <p:cNvSpPr/>
              <p:nvPr/>
            </p:nvSpPr>
            <p:spPr>
              <a:xfrm>
                <a:off x="7367299"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3"/>
              <p:cNvSpPr/>
              <p:nvPr/>
            </p:nvSpPr>
            <p:spPr>
              <a:xfrm>
                <a:off x="7367299"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3"/>
              <p:cNvSpPr/>
              <p:nvPr/>
            </p:nvSpPr>
            <p:spPr>
              <a:xfrm>
                <a:off x="7367299"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 name="Google Shape;71;p3"/>
            <p:cNvGrpSpPr/>
            <p:nvPr/>
          </p:nvGrpSpPr>
          <p:grpSpPr>
            <a:xfrm>
              <a:off x="7959516" y="3354008"/>
              <a:ext cx="409500" cy="1789500"/>
              <a:chOff x="7959516" y="3354008"/>
              <a:chExt cx="409500" cy="1789500"/>
            </a:xfrm>
          </p:grpSpPr>
          <p:sp>
            <p:nvSpPr>
              <p:cNvPr id="72" name="Google Shape;72;p3"/>
              <p:cNvSpPr/>
              <p:nvPr/>
            </p:nvSpPr>
            <p:spPr>
              <a:xfrm>
                <a:off x="7959516"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3"/>
              <p:cNvSpPr/>
              <p:nvPr/>
            </p:nvSpPr>
            <p:spPr>
              <a:xfrm>
                <a:off x="7959516"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3"/>
              <p:cNvSpPr/>
              <p:nvPr/>
            </p:nvSpPr>
            <p:spPr>
              <a:xfrm>
                <a:off x="7959516"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3"/>
              <p:cNvSpPr/>
              <p:nvPr/>
            </p:nvSpPr>
            <p:spPr>
              <a:xfrm>
                <a:off x="7959516"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 name="Google Shape;76;p3"/>
            <p:cNvGrpSpPr/>
            <p:nvPr/>
          </p:nvGrpSpPr>
          <p:grpSpPr>
            <a:xfrm>
              <a:off x="8551731" y="2904008"/>
              <a:ext cx="409500" cy="2239500"/>
              <a:chOff x="8551731" y="2904008"/>
              <a:chExt cx="409500" cy="2239500"/>
            </a:xfrm>
          </p:grpSpPr>
          <p:sp>
            <p:nvSpPr>
              <p:cNvPr id="77" name="Google Shape;77;p3"/>
              <p:cNvSpPr/>
              <p:nvPr/>
            </p:nvSpPr>
            <p:spPr>
              <a:xfrm>
                <a:off x="8551731"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3"/>
              <p:cNvSpPr/>
              <p:nvPr/>
            </p:nvSpPr>
            <p:spPr>
              <a:xfrm>
                <a:off x="8551731"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3"/>
              <p:cNvSpPr/>
              <p:nvPr/>
            </p:nvSpPr>
            <p:spPr>
              <a:xfrm>
                <a:off x="8551731"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3"/>
              <p:cNvSpPr/>
              <p:nvPr/>
            </p:nvSpPr>
            <p:spPr>
              <a:xfrm>
                <a:off x="8551731" y="2904008"/>
                <a:ext cx="409500" cy="22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3"/>
              <p:cNvSpPr/>
              <p:nvPr/>
            </p:nvSpPr>
            <p:spPr>
              <a:xfrm>
                <a:off x="8551731"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2" name="Google Shape;82;p3"/>
          <p:cNvSpPr txBox="1"/>
          <p:nvPr>
            <p:ph type="title"/>
          </p:nvPr>
        </p:nvSpPr>
        <p:spPr>
          <a:xfrm>
            <a:off x="824000" y="1613825"/>
            <a:ext cx="5857800" cy="18729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83" name="Google Shape;83;p3"/>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4" name="Shape 84"/>
        <p:cNvGrpSpPr/>
        <p:nvPr/>
      </p:nvGrpSpPr>
      <p:grpSpPr>
        <a:xfrm>
          <a:off x="0" y="0"/>
          <a:ext cx="0" cy="0"/>
          <a:chOff x="0" y="0"/>
          <a:chExt cx="0" cy="0"/>
        </a:xfrm>
      </p:grpSpPr>
      <p:grpSp>
        <p:nvGrpSpPr>
          <p:cNvPr id="85" name="Google Shape;85;p4"/>
          <p:cNvGrpSpPr/>
          <p:nvPr/>
        </p:nvGrpSpPr>
        <p:grpSpPr>
          <a:xfrm>
            <a:off x="625966" y="299376"/>
            <a:ext cx="999312" cy="999312"/>
            <a:chOff x="348199" y="179450"/>
            <a:chExt cx="1116300" cy="1116300"/>
          </a:xfrm>
        </p:grpSpPr>
        <p:sp>
          <p:nvSpPr>
            <p:cNvPr id="86" name="Google Shape;86;p4"/>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4"/>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 name="Google Shape;88;p4"/>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89" name="Google Shape;89;p4"/>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0" name="Google Shape;90;p4"/>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91" name="Shape 91"/>
        <p:cNvGrpSpPr/>
        <p:nvPr/>
      </p:nvGrpSpPr>
      <p:grpSpPr>
        <a:xfrm>
          <a:off x="0" y="0"/>
          <a:ext cx="0" cy="0"/>
          <a:chOff x="0" y="0"/>
          <a:chExt cx="0" cy="0"/>
        </a:xfrm>
      </p:grpSpPr>
      <p:grpSp>
        <p:nvGrpSpPr>
          <p:cNvPr id="92" name="Google Shape;92;p5"/>
          <p:cNvGrpSpPr/>
          <p:nvPr/>
        </p:nvGrpSpPr>
        <p:grpSpPr>
          <a:xfrm>
            <a:off x="625966" y="299376"/>
            <a:ext cx="999312" cy="999312"/>
            <a:chOff x="348199" y="179450"/>
            <a:chExt cx="1116300" cy="1116300"/>
          </a:xfrm>
        </p:grpSpPr>
        <p:sp>
          <p:nvSpPr>
            <p:cNvPr id="93" name="Google Shape;93;p5"/>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5"/>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5"/>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6" name="Google Shape;96;p5"/>
          <p:cNvSpPr txBox="1"/>
          <p:nvPr>
            <p:ph idx="1" type="body"/>
          </p:nvPr>
        </p:nvSpPr>
        <p:spPr>
          <a:xfrm>
            <a:off x="1303800" y="1990050"/>
            <a:ext cx="34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7" name="Google Shape;97;p5"/>
          <p:cNvSpPr txBox="1"/>
          <p:nvPr>
            <p:ph idx="2" type="body"/>
          </p:nvPr>
        </p:nvSpPr>
        <p:spPr>
          <a:xfrm>
            <a:off x="4903650" y="1990050"/>
            <a:ext cx="34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8" name="Google Shape;98;p5"/>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9" name="Shape 99"/>
        <p:cNvGrpSpPr/>
        <p:nvPr/>
      </p:nvGrpSpPr>
      <p:grpSpPr>
        <a:xfrm>
          <a:off x="0" y="0"/>
          <a:ext cx="0" cy="0"/>
          <a:chOff x="0" y="0"/>
          <a:chExt cx="0" cy="0"/>
        </a:xfrm>
      </p:grpSpPr>
      <p:grpSp>
        <p:nvGrpSpPr>
          <p:cNvPr id="100" name="Google Shape;100;p6"/>
          <p:cNvGrpSpPr/>
          <p:nvPr/>
        </p:nvGrpSpPr>
        <p:grpSpPr>
          <a:xfrm>
            <a:off x="625966" y="299376"/>
            <a:ext cx="999312" cy="999312"/>
            <a:chOff x="348199" y="179450"/>
            <a:chExt cx="1116300" cy="1116300"/>
          </a:xfrm>
        </p:grpSpPr>
        <p:sp>
          <p:nvSpPr>
            <p:cNvPr id="101" name="Google Shape;101;p6"/>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6"/>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6"/>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04" name="Google Shape;104;p6"/>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05" name="Shape 105"/>
        <p:cNvGrpSpPr/>
        <p:nvPr/>
      </p:nvGrpSpPr>
      <p:grpSpPr>
        <a:xfrm>
          <a:off x="0" y="0"/>
          <a:ext cx="0" cy="0"/>
          <a:chOff x="0" y="0"/>
          <a:chExt cx="0" cy="0"/>
        </a:xfrm>
      </p:grpSpPr>
      <p:grpSp>
        <p:nvGrpSpPr>
          <p:cNvPr id="106" name="Google Shape;106;p7"/>
          <p:cNvGrpSpPr/>
          <p:nvPr/>
        </p:nvGrpSpPr>
        <p:grpSpPr>
          <a:xfrm>
            <a:off x="625966" y="299376"/>
            <a:ext cx="999312" cy="999312"/>
            <a:chOff x="348199" y="179450"/>
            <a:chExt cx="1116300" cy="1116300"/>
          </a:xfrm>
        </p:grpSpPr>
        <p:sp>
          <p:nvSpPr>
            <p:cNvPr id="107" name="Google Shape;107;p7"/>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7"/>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 name="Google Shape;109;p7"/>
          <p:cNvSpPr txBox="1"/>
          <p:nvPr>
            <p:ph type="title"/>
          </p:nvPr>
        </p:nvSpPr>
        <p:spPr>
          <a:xfrm>
            <a:off x="1303800" y="598575"/>
            <a:ext cx="3312000" cy="15900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10" name="Google Shape;110;p7"/>
          <p:cNvSpPr txBox="1"/>
          <p:nvPr>
            <p:ph idx="1" type="body"/>
          </p:nvPr>
        </p:nvSpPr>
        <p:spPr>
          <a:xfrm>
            <a:off x="1303800" y="2309675"/>
            <a:ext cx="3312000" cy="22218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11" name="Google Shape;111;p7"/>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dk1"/>
        </a:solidFill>
      </p:bgPr>
    </p:bg>
    <p:spTree>
      <p:nvGrpSpPr>
        <p:cNvPr id="112" name="Shape 112"/>
        <p:cNvGrpSpPr/>
        <p:nvPr/>
      </p:nvGrpSpPr>
      <p:grpSpPr>
        <a:xfrm>
          <a:off x="0" y="0"/>
          <a:ext cx="0" cy="0"/>
          <a:chOff x="0" y="0"/>
          <a:chExt cx="0" cy="0"/>
        </a:xfrm>
      </p:grpSpPr>
      <p:grpSp>
        <p:nvGrpSpPr>
          <p:cNvPr id="113" name="Google Shape;113;p8"/>
          <p:cNvGrpSpPr/>
          <p:nvPr/>
        </p:nvGrpSpPr>
        <p:grpSpPr>
          <a:xfrm>
            <a:off x="6866714" y="1306"/>
            <a:ext cx="2267451" cy="2601690"/>
            <a:chOff x="6790514" y="1306"/>
            <a:chExt cx="2267451" cy="2601690"/>
          </a:xfrm>
        </p:grpSpPr>
        <p:grpSp>
          <p:nvGrpSpPr>
            <p:cNvPr id="114" name="Google Shape;114;p8"/>
            <p:cNvGrpSpPr/>
            <p:nvPr/>
          </p:nvGrpSpPr>
          <p:grpSpPr>
            <a:xfrm>
              <a:off x="7067465" y="1306"/>
              <a:ext cx="1990500" cy="1990200"/>
              <a:chOff x="7067465" y="1306"/>
              <a:chExt cx="1990500" cy="1990200"/>
            </a:xfrm>
          </p:grpSpPr>
          <p:sp>
            <p:nvSpPr>
              <p:cNvPr id="115" name="Google Shape;115;p8"/>
              <p:cNvSpPr/>
              <p:nvPr/>
            </p:nvSpPr>
            <p:spPr>
              <a:xfrm rot="-8648551">
                <a:off x="7594313" y="527721"/>
                <a:ext cx="937226" cy="937226"/>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8"/>
              <p:cNvSpPr/>
              <p:nvPr/>
            </p:nvSpPr>
            <p:spPr>
              <a:xfrm rot="-8648551">
                <a:off x="7594313" y="527721"/>
                <a:ext cx="937226" cy="937226"/>
              </a:xfrm>
              <a:prstGeom prst="pie">
                <a:avLst>
                  <a:gd fmla="val 19376841"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8"/>
              <p:cNvSpPr/>
              <p:nvPr/>
            </p:nvSpPr>
            <p:spPr>
              <a:xfrm rot="-8649154">
                <a:off x="7349891" y="283705"/>
                <a:ext cx="1425647" cy="14254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 name="Google Shape;118;p8"/>
            <p:cNvGrpSpPr/>
            <p:nvPr/>
          </p:nvGrpSpPr>
          <p:grpSpPr>
            <a:xfrm>
              <a:off x="8207126" y="1807996"/>
              <a:ext cx="795000" cy="795000"/>
              <a:chOff x="8207126" y="1807996"/>
              <a:chExt cx="795000" cy="795000"/>
            </a:xfrm>
          </p:grpSpPr>
          <p:sp>
            <p:nvSpPr>
              <p:cNvPr id="119" name="Google Shape;119;p8"/>
              <p:cNvSpPr/>
              <p:nvPr/>
            </p:nvSpPr>
            <p:spPr>
              <a:xfrm rot="2152054">
                <a:off x="8319942" y="1920813"/>
                <a:ext cx="569367" cy="569367"/>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8"/>
              <p:cNvSpPr/>
              <p:nvPr/>
            </p:nvSpPr>
            <p:spPr>
              <a:xfrm rot="2150259">
                <a:off x="8408218" y="2008610"/>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8"/>
              <p:cNvSpPr/>
              <p:nvPr/>
            </p:nvSpPr>
            <p:spPr>
              <a:xfrm rot="2150259">
                <a:off x="8408218" y="2008610"/>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 name="Google Shape;122;p8"/>
            <p:cNvGrpSpPr/>
            <p:nvPr/>
          </p:nvGrpSpPr>
          <p:grpSpPr>
            <a:xfrm>
              <a:off x="6790514" y="118857"/>
              <a:ext cx="548700" cy="548700"/>
              <a:chOff x="6790514" y="118857"/>
              <a:chExt cx="548700" cy="548700"/>
            </a:xfrm>
          </p:grpSpPr>
          <p:sp>
            <p:nvSpPr>
              <p:cNvPr id="123" name="Google Shape;123;p8"/>
              <p:cNvSpPr/>
              <p:nvPr/>
            </p:nvSpPr>
            <p:spPr>
              <a:xfrm rot="2150259">
                <a:off x="6868362" y="196705"/>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8"/>
              <p:cNvSpPr/>
              <p:nvPr/>
            </p:nvSpPr>
            <p:spPr>
              <a:xfrm rot="2150259">
                <a:off x="6868362" y="196705"/>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25" name="Google Shape;125;p8"/>
          <p:cNvSpPr txBox="1"/>
          <p:nvPr>
            <p:ph type="title"/>
          </p:nvPr>
        </p:nvSpPr>
        <p:spPr>
          <a:xfrm>
            <a:off x="824000" y="763600"/>
            <a:ext cx="5857800" cy="35733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26" name="Google Shape;126;p8"/>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27" name="Shape 127"/>
        <p:cNvGrpSpPr/>
        <p:nvPr/>
      </p:nvGrpSpPr>
      <p:grpSpPr>
        <a:xfrm>
          <a:off x="0" y="0"/>
          <a:ext cx="0" cy="0"/>
          <a:chOff x="0" y="0"/>
          <a:chExt cx="0" cy="0"/>
        </a:xfrm>
      </p:grpSpPr>
      <p:grpSp>
        <p:nvGrpSpPr>
          <p:cNvPr id="128" name="Google Shape;128;p9"/>
          <p:cNvGrpSpPr/>
          <p:nvPr/>
        </p:nvGrpSpPr>
        <p:grpSpPr>
          <a:xfrm>
            <a:off x="625966" y="299376"/>
            <a:ext cx="999312" cy="999312"/>
            <a:chOff x="348199" y="179450"/>
            <a:chExt cx="1116300" cy="1116300"/>
          </a:xfrm>
        </p:grpSpPr>
        <p:sp>
          <p:nvSpPr>
            <p:cNvPr id="129" name="Google Shape;129;p9"/>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9"/>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 name="Google Shape;131;p9"/>
          <p:cNvSpPr txBox="1"/>
          <p:nvPr>
            <p:ph type="title"/>
          </p:nvPr>
        </p:nvSpPr>
        <p:spPr>
          <a:xfrm>
            <a:off x="1303800" y="598575"/>
            <a:ext cx="3430500" cy="19902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32" name="Google Shape;132;p9"/>
          <p:cNvSpPr txBox="1"/>
          <p:nvPr>
            <p:ph idx="1" type="subTitle"/>
          </p:nvPr>
        </p:nvSpPr>
        <p:spPr>
          <a:xfrm>
            <a:off x="1303800" y="2743203"/>
            <a:ext cx="3430500" cy="7260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33" name="Google Shape;133;p9"/>
          <p:cNvSpPr txBox="1"/>
          <p:nvPr>
            <p:ph idx="2" type="body"/>
          </p:nvPr>
        </p:nvSpPr>
        <p:spPr>
          <a:xfrm>
            <a:off x="4903700" y="661000"/>
            <a:ext cx="3430500" cy="38706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34" name="Google Shape;134;p9"/>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5" name="Shape 135"/>
        <p:cNvGrpSpPr/>
        <p:nvPr/>
      </p:nvGrpSpPr>
      <p:grpSpPr>
        <a:xfrm>
          <a:off x="0" y="0"/>
          <a:ext cx="0" cy="0"/>
          <a:chOff x="0" y="0"/>
          <a:chExt cx="0" cy="0"/>
        </a:xfrm>
      </p:grpSpPr>
      <p:grpSp>
        <p:nvGrpSpPr>
          <p:cNvPr id="136" name="Google Shape;136;p10"/>
          <p:cNvGrpSpPr/>
          <p:nvPr/>
        </p:nvGrpSpPr>
        <p:grpSpPr>
          <a:xfrm>
            <a:off x="713373" y="3847119"/>
            <a:ext cx="825392" cy="825392"/>
            <a:chOff x="348199" y="179450"/>
            <a:chExt cx="1116300" cy="1116300"/>
          </a:xfrm>
        </p:grpSpPr>
        <p:sp>
          <p:nvSpPr>
            <p:cNvPr id="137" name="Google Shape;137;p10"/>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0"/>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 name="Google Shape;139;p10"/>
          <p:cNvSpPr txBox="1"/>
          <p:nvPr>
            <p:ph idx="1" type="body"/>
          </p:nvPr>
        </p:nvSpPr>
        <p:spPr>
          <a:xfrm>
            <a:off x="1303800" y="4138975"/>
            <a:ext cx="5843100" cy="534900"/>
          </a:xfrm>
          <a:prstGeom prst="rect">
            <a:avLst/>
          </a:prstGeom>
        </p:spPr>
        <p:txBody>
          <a:bodyPr anchorCtr="0" anchor="t"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40" name="Google Shape;140;p10"/>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mentu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1pPr>
            <a:lvl2pPr lvl="1">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2pPr>
            <a:lvl3pPr lvl="2">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3pPr>
            <a:lvl4pPr lvl="3">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4pPr>
            <a:lvl5pPr lvl="4">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5pPr>
            <a:lvl6pPr lvl="5">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6pPr>
            <a:lvl7pPr lvl="6">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7pPr>
            <a:lvl8pPr lvl="7">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8pPr>
            <a:lvl9pPr lvl="8">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Nunito"/>
              <a:buChar char="●"/>
              <a:defRPr sz="1300">
                <a:solidFill>
                  <a:schemeClr val="dk2"/>
                </a:solidFill>
                <a:latin typeface="Nunito"/>
                <a:ea typeface="Nunito"/>
                <a:cs typeface="Nunito"/>
                <a:sym typeface="Nunito"/>
              </a:defRPr>
            </a:lvl1pPr>
            <a:lvl2pPr indent="-298450" lvl="1" marL="9144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2pPr>
            <a:lvl3pPr indent="-298450" lvl="2" marL="13716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3pPr>
            <a:lvl4pPr indent="-298450" lvl="3" marL="18288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4pPr>
            <a:lvl5pPr indent="-298450" lvl="4" marL="22860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5pPr>
            <a:lvl6pPr indent="-298450" lvl="5" marL="27432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6pPr>
            <a:lvl7pPr indent="-298450" lvl="6" marL="32004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7pPr>
            <a:lvl8pPr indent="-298450" lvl="7" marL="36576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8pPr>
            <a:lvl9pPr indent="-298450" lvl="8" marL="41148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9pPr>
          </a:lstStyle>
          <a:p/>
        </p:txBody>
      </p:sp>
      <p:sp>
        <p:nvSpPr>
          <p:cNvPr id="8" name="Google Shape;8;p1"/>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rmAutofit/>
          </a:bodyPr>
          <a:lstStyle>
            <a:lvl1pPr lvl="0" algn="r">
              <a:buNone/>
              <a:defRPr sz="900">
                <a:solidFill>
                  <a:schemeClr val="dk2"/>
                </a:solidFill>
                <a:latin typeface="Nunito"/>
                <a:ea typeface="Nunito"/>
                <a:cs typeface="Nunito"/>
                <a:sym typeface="Nunito"/>
              </a:defRPr>
            </a:lvl1pPr>
            <a:lvl2pPr lvl="1" algn="r">
              <a:buNone/>
              <a:defRPr sz="900">
                <a:solidFill>
                  <a:schemeClr val="dk2"/>
                </a:solidFill>
                <a:latin typeface="Nunito"/>
                <a:ea typeface="Nunito"/>
                <a:cs typeface="Nunito"/>
                <a:sym typeface="Nunito"/>
              </a:defRPr>
            </a:lvl2pPr>
            <a:lvl3pPr lvl="2" algn="r">
              <a:buNone/>
              <a:defRPr sz="900">
                <a:solidFill>
                  <a:schemeClr val="dk2"/>
                </a:solidFill>
                <a:latin typeface="Nunito"/>
                <a:ea typeface="Nunito"/>
                <a:cs typeface="Nunito"/>
                <a:sym typeface="Nunito"/>
              </a:defRPr>
            </a:lvl3pPr>
            <a:lvl4pPr lvl="3" algn="r">
              <a:buNone/>
              <a:defRPr sz="900">
                <a:solidFill>
                  <a:schemeClr val="dk2"/>
                </a:solidFill>
                <a:latin typeface="Nunito"/>
                <a:ea typeface="Nunito"/>
                <a:cs typeface="Nunito"/>
                <a:sym typeface="Nunito"/>
              </a:defRPr>
            </a:lvl4pPr>
            <a:lvl5pPr lvl="4" algn="r">
              <a:buNone/>
              <a:defRPr sz="900">
                <a:solidFill>
                  <a:schemeClr val="dk2"/>
                </a:solidFill>
                <a:latin typeface="Nunito"/>
                <a:ea typeface="Nunito"/>
                <a:cs typeface="Nunito"/>
                <a:sym typeface="Nunito"/>
              </a:defRPr>
            </a:lvl5pPr>
            <a:lvl6pPr lvl="5" algn="r">
              <a:buNone/>
              <a:defRPr sz="900">
                <a:solidFill>
                  <a:schemeClr val="dk2"/>
                </a:solidFill>
                <a:latin typeface="Nunito"/>
                <a:ea typeface="Nunito"/>
                <a:cs typeface="Nunito"/>
                <a:sym typeface="Nunito"/>
              </a:defRPr>
            </a:lvl6pPr>
            <a:lvl7pPr lvl="6" algn="r">
              <a:buNone/>
              <a:defRPr sz="900">
                <a:solidFill>
                  <a:schemeClr val="dk2"/>
                </a:solidFill>
                <a:latin typeface="Nunito"/>
                <a:ea typeface="Nunito"/>
                <a:cs typeface="Nunito"/>
                <a:sym typeface="Nunito"/>
              </a:defRPr>
            </a:lvl7pPr>
            <a:lvl8pPr lvl="7" algn="r">
              <a:buNone/>
              <a:defRPr sz="900">
                <a:solidFill>
                  <a:schemeClr val="dk2"/>
                </a:solidFill>
                <a:latin typeface="Nunito"/>
                <a:ea typeface="Nunito"/>
                <a:cs typeface="Nunito"/>
                <a:sym typeface="Nunito"/>
              </a:defRPr>
            </a:lvl8pPr>
            <a:lvl9pPr lvl="8" algn="r">
              <a:buNone/>
              <a:defRPr sz="9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7.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2.png"/><Relationship Id="rId4" Type="http://schemas.openxmlformats.org/officeDocument/2006/relationships/image" Target="../media/image8.png"/><Relationship Id="rId5" Type="http://schemas.openxmlformats.org/officeDocument/2006/relationships/image" Target="../media/image1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9.png"/><Relationship Id="rId4" Type="http://schemas.openxmlformats.org/officeDocument/2006/relationships/image" Target="../media/image6.png"/><Relationship Id="rId5" Type="http://schemas.openxmlformats.org/officeDocument/2006/relationships/image" Target="../media/image11.png"/><Relationship Id="rId6" Type="http://schemas.openxmlformats.org/officeDocument/2006/relationships/image" Target="../media/image12.png"/><Relationship Id="rId7"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8.png"/><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0.png"/><Relationship Id="rId4" Type="http://schemas.openxmlformats.org/officeDocument/2006/relationships/image" Target="../media/image1.png"/><Relationship Id="rId5" Type="http://schemas.openxmlformats.org/officeDocument/2006/relationships/image" Target="../media/image1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3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7.png"/><Relationship Id="rId4" Type="http://schemas.openxmlformats.org/officeDocument/2006/relationships/image" Target="../media/image17.png"/><Relationship Id="rId5" Type="http://schemas.openxmlformats.org/officeDocument/2006/relationships/image" Target="../media/image2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0.png"/><Relationship Id="rId4" Type="http://schemas.openxmlformats.org/officeDocument/2006/relationships/image" Target="../media/image4.png"/><Relationship Id="rId5"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comments" Target="../comments/commen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1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3.png"/><Relationship Id="rId4" Type="http://schemas.openxmlformats.org/officeDocument/2006/relationships/image" Target="../media/image15.png"/><Relationship Id="rId5"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hyperlink" Target="https://www.ncbi.nlm.nih.gov/geo/query/acc.cgi?acc=GSE41762" TargetMode="External"/><Relationship Id="rId4" Type="http://schemas.openxmlformats.org/officeDocument/2006/relationships/hyperlink" Target="https://www.cell.com/cell-metabolism/fulltext/S1550-4131(12)00409-3?_returnURL=https%3A%2F%2Flinkinghub.elsevier.com%2Fretrieve%2Fpii%2FS1550413112004093%3Fshowall%3Dtrue" TargetMode="External"/><Relationship Id="rId5" Type="http://schemas.openxmlformats.org/officeDocument/2006/relationships/hyperlink" Target="https://www.science.org/doi/10.1126/scitranslmed.3009934?url_ver=Z39.88-2003&amp;rfr_id=ori:rid:crossref.org&amp;rfr_dat=cr_pub%20%200pubmed"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13"/>
          <p:cNvSpPr txBox="1"/>
          <p:nvPr>
            <p:ph type="ctrTitle"/>
          </p:nvPr>
        </p:nvSpPr>
        <p:spPr>
          <a:xfrm>
            <a:off x="605950" y="639000"/>
            <a:ext cx="5621100" cy="1807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
              <a:t>A Glimpse into Type II Diabetes (T2D) at the Gene Expression Level</a:t>
            </a:r>
            <a:endParaRPr/>
          </a:p>
        </p:txBody>
      </p:sp>
      <p:sp>
        <p:nvSpPr>
          <p:cNvPr id="278" name="Google Shape;278;p13"/>
          <p:cNvSpPr txBox="1"/>
          <p:nvPr>
            <p:ph idx="1" type="subTitle"/>
          </p:nvPr>
        </p:nvSpPr>
        <p:spPr>
          <a:xfrm>
            <a:off x="811175" y="2903650"/>
            <a:ext cx="6465000" cy="10284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0"/>
              </a:spcAft>
              <a:buSzPts val="935"/>
              <a:buNone/>
            </a:pPr>
            <a:r>
              <a:rPr b="1" lang="en" sz="1860"/>
              <a:t>Zinc Group Presenters</a:t>
            </a:r>
            <a:endParaRPr b="1" sz="1860"/>
          </a:p>
          <a:p>
            <a:pPr indent="0" lvl="0" marL="0" rtl="0" algn="ctr">
              <a:lnSpc>
                <a:spcPct val="150000"/>
              </a:lnSpc>
              <a:spcBef>
                <a:spcPts val="0"/>
              </a:spcBef>
              <a:spcAft>
                <a:spcPts val="0"/>
              </a:spcAft>
              <a:buSzPts val="935"/>
              <a:buNone/>
            </a:pPr>
            <a:r>
              <a:rPr lang="en" sz="1860"/>
              <a:t>Lucy Chi</a:t>
            </a:r>
            <a:endParaRPr sz="1860"/>
          </a:p>
          <a:p>
            <a:pPr indent="0" lvl="0" marL="0" rtl="0" algn="ctr">
              <a:lnSpc>
                <a:spcPct val="150000"/>
              </a:lnSpc>
              <a:spcBef>
                <a:spcPts val="0"/>
              </a:spcBef>
              <a:spcAft>
                <a:spcPts val="0"/>
              </a:spcAft>
              <a:buSzPts val="935"/>
              <a:buNone/>
            </a:pPr>
            <a:r>
              <a:rPr lang="en" sz="1860"/>
              <a:t>Janet ( Jia He ) Zhang</a:t>
            </a:r>
            <a:endParaRPr sz="1860"/>
          </a:p>
          <a:p>
            <a:pPr indent="0" lvl="0" marL="0" rtl="0" algn="ctr">
              <a:lnSpc>
                <a:spcPct val="150000"/>
              </a:lnSpc>
              <a:spcBef>
                <a:spcPts val="0"/>
              </a:spcBef>
              <a:spcAft>
                <a:spcPts val="0"/>
              </a:spcAft>
              <a:buSzPts val="935"/>
              <a:buNone/>
            </a:pPr>
            <a:r>
              <a:rPr lang="en" sz="1860"/>
              <a:t>Cindy ( Xiao Yu) Zhang</a:t>
            </a:r>
            <a:endParaRPr sz="1860"/>
          </a:p>
        </p:txBody>
      </p:sp>
      <p:sp>
        <p:nvSpPr>
          <p:cNvPr id="279" name="Google Shape;279;p13"/>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p22"/>
          <p:cNvSpPr txBox="1"/>
          <p:nvPr>
            <p:ph type="title"/>
          </p:nvPr>
        </p:nvSpPr>
        <p:spPr>
          <a:xfrm>
            <a:off x="1303800" y="598575"/>
            <a:ext cx="7030500" cy="999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Justifiable to </a:t>
            </a:r>
            <a:r>
              <a:rPr lang="en"/>
              <a:t>Merge Data from the Two Experiments ? </a:t>
            </a:r>
            <a:endParaRPr/>
          </a:p>
        </p:txBody>
      </p:sp>
      <p:sp>
        <p:nvSpPr>
          <p:cNvPr id="372" name="Google Shape;372;p22"/>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Insert image</a:t>
            </a:r>
            <a:endParaRPr/>
          </a:p>
        </p:txBody>
      </p:sp>
      <p:sp>
        <p:nvSpPr>
          <p:cNvPr id="373" name="Google Shape;373;p22"/>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374" name="Google Shape;374;p22"/>
          <p:cNvPicPr preferRelativeResize="0"/>
          <p:nvPr/>
        </p:nvPicPr>
        <p:blipFill>
          <a:blip r:embed="rId3">
            <a:alphaModFix/>
          </a:blip>
          <a:stretch>
            <a:fillRect/>
          </a:stretch>
        </p:blipFill>
        <p:spPr>
          <a:xfrm>
            <a:off x="148311" y="1476375"/>
            <a:ext cx="5133964" cy="3667126"/>
          </a:xfrm>
          <a:prstGeom prst="rect">
            <a:avLst/>
          </a:prstGeom>
          <a:noFill/>
          <a:ln>
            <a:noFill/>
          </a:ln>
        </p:spPr>
      </p:pic>
      <p:pic>
        <p:nvPicPr>
          <p:cNvPr id="375" name="Google Shape;375;p22"/>
          <p:cNvPicPr preferRelativeResize="0"/>
          <p:nvPr/>
        </p:nvPicPr>
        <p:blipFill>
          <a:blip r:embed="rId4">
            <a:alphaModFix/>
          </a:blip>
          <a:stretch>
            <a:fillRect/>
          </a:stretch>
        </p:blipFill>
        <p:spPr>
          <a:xfrm>
            <a:off x="3927000" y="1476378"/>
            <a:ext cx="5133976" cy="3667122"/>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23"/>
          <p:cNvSpPr txBox="1"/>
          <p:nvPr>
            <p:ph type="title"/>
          </p:nvPr>
        </p:nvSpPr>
        <p:spPr>
          <a:xfrm>
            <a:off x="1303800" y="598575"/>
            <a:ext cx="7030500" cy="999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Two Approaches for Handling Batch Effects </a:t>
            </a:r>
            <a:endParaRPr/>
          </a:p>
        </p:txBody>
      </p:sp>
      <p:sp>
        <p:nvSpPr>
          <p:cNvPr id="381" name="Google Shape;381;p23"/>
          <p:cNvSpPr txBox="1"/>
          <p:nvPr>
            <p:ph idx="1" type="body"/>
          </p:nvPr>
        </p:nvSpPr>
        <p:spPr>
          <a:xfrm>
            <a:off x="1303800" y="1990050"/>
            <a:ext cx="7030500" cy="25416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Font typeface="Arial"/>
              <a:buChar char="●"/>
            </a:pPr>
            <a:r>
              <a:rPr lang="en" sz="2000">
                <a:latin typeface="Arial"/>
                <a:ea typeface="Arial"/>
                <a:cs typeface="Arial"/>
                <a:sym typeface="Arial"/>
              </a:rPr>
              <a:t>Merge Data:</a:t>
            </a:r>
            <a:endParaRPr sz="2000">
              <a:latin typeface="Arial"/>
              <a:ea typeface="Arial"/>
              <a:cs typeface="Arial"/>
              <a:sym typeface="Arial"/>
            </a:endParaRPr>
          </a:p>
          <a:p>
            <a:pPr indent="-355600" lvl="1" marL="914400" rtl="0" algn="l">
              <a:spcBef>
                <a:spcPts val="0"/>
              </a:spcBef>
              <a:spcAft>
                <a:spcPts val="0"/>
              </a:spcAft>
              <a:buSzPts val="2000"/>
              <a:buFont typeface="Arial"/>
              <a:buChar char="○"/>
            </a:pPr>
            <a:r>
              <a:rPr lang="en" sz="2000">
                <a:latin typeface="Arial"/>
                <a:ea typeface="Arial"/>
                <a:cs typeface="Arial"/>
                <a:sym typeface="Arial"/>
              </a:rPr>
              <a:t>ComBat : Sample sizes 48 vs. 29, overcorrection and other confounders </a:t>
            </a:r>
            <a:endParaRPr sz="2000">
              <a:latin typeface="Arial"/>
              <a:ea typeface="Arial"/>
              <a:cs typeface="Arial"/>
              <a:sym typeface="Arial"/>
            </a:endParaRPr>
          </a:p>
          <a:p>
            <a:pPr indent="0" lvl="0" marL="0" rtl="0" algn="l">
              <a:spcBef>
                <a:spcPts val="1200"/>
              </a:spcBef>
              <a:spcAft>
                <a:spcPts val="0"/>
              </a:spcAft>
              <a:buNone/>
            </a:pPr>
            <a:r>
              <a:t/>
            </a:r>
            <a:endParaRPr sz="2000">
              <a:latin typeface="Arial"/>
              <a:ea typeface="Arial"/>
              <a:cs typeface="Arial"/>
              <a:sym typeface="Arial"/>
            </a:endParaRPr>
          </a:p>
          <a:p>
            <a:pPr indent="-355600" lvl="0" marL="457200" rtl="0" algn="l">
              <a:spcBef>
                <a:spcPts val="1200"/>
              </a:spcBef>
              <a:spcAft>
                <a:spcPts val="0"/>
              </a:spcAft>
              <a:buSzPts val="2000"/>
              <a:buFont typeface="Arial"/>
              <a:buChar char="●"/>
            </a:pPr>
            <a:r>
              <a:rPr lang="en" sz="2000">
                <a:latin typeface="Arial"/>
                <a:ea typeface="Arial"/>
                <a:cs typeface="Arial"/>
                <a:sym typeface="Arial"/>
              </a:rPr>
              <a:t>Analyze Data Separately </a:t>
            </a:r>
            <a:endParaRPr sz="2000">
              <a:latin typeface="Arial"/>
              <a:ea typeface="Arial"/>
              <a:cs typeface="Arial"/>
              <a:sym typeface="Arial"/>
            </a:endParaRPr>
          </a:p>
        </p:txBody>
      </p:sp>
      <p:sp>
        <p:nvSpPr>
          <p:cNvPr id="382" name="Google Shape;382;p23"/>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p24"/>
          <p:cNvSpPr txBox="1"/>
          <p:nvPr>
            <p:ph type="title"/>
          </p:nvPr>
        </p:nvSpPr>
        <p:spPr>
          <a:xfrm>
            <a:off x="1303800" y="598575"/>
            <a:ext cx="7030500" cy="999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Separate</a:t>
            </a:r>
            <a:r>
              <a:rPr lang="en"/>
              <a:t> Analysis on DataSets from the Two Experiments </a:t>
            </a:r>
            <a:endParaRPr/>
          </a:p>
        </p:txBody>
      </p:sp>
      <p:sp>
        <p:nvSpPr>
          <p:cNvPr id="388" name="Google Shape;388;p24"/>
          <p:cNvSpPr txBox="1"/>
          <p:nvPr>
            <p:ph idx="1" type="body"/>
          </p:nvPr>
        </p:nvSpPr>
        <p:spPr>
          <a:xfrm>
            <a:off x="1303800" y="1990050"/>
            <a:ext cx="7030500" cy="2541600"/>
          </a:xfrm>
          <a:prstGeom prst="rect">
            <a:avLst/>
          </a:prstGeom>
        </p:spPr>
        <p:txBody>
          <a:bodyPr anchorCtr="0" anchor="t" bIns="91425" lIns="91425" spcFirstLastPara="1" rIns="91425" wrap="square" tIns="91425">
            <a:noAutofit/>
          </a:bodyPr>
          <a:lstStyle/>
          <a:p>
            <a:pPr indent="-355600" lvl="0" marL="457200" rtl="0" algn="l">
              <a:lnSpc>
                <a:spcPct val="105000"/>
              </a:lnSpc>
              <a:spcBef>
                <a:spcPts val="0"/>
              </a:spcBef>
              <a:spcAft>
                <a:spcPts val="0"/>
              </a:spcAft>
              <a:buSzPts val="2000"/>
              <a:buFont typeface="Arial"/>
              <a:buChar char="●"/>
            </a:pPr>
            <a:r>
              <a:rPr lang="en" sz="2000">
                <a:latin typeface="Arial"/>
                <a:ea typeface="Arial"/>
                <a:cs typeface="Arial"/>
                <a:sym typeface="Arial"/>
              </a:rPr>
              <a:t>Expression data for sample 1:48  (experiment 1)</a:t>
            </a:r>
            <a:r>
              <a:rPr lang="en" sz="2000">
                <a:latin typeface="Arial"/>
                <a:ea typeface="Arial"/>
                <a:cs typeface="Arial"/>
                <a:sym typeface="Arial"/>
              </a:rPr>
              <a:t> were used to evaluate T2D effect on differential gene expression </a:t>
            </a:r>
            <a:endParaRPr sz="2000">
              <a:latin typeface="Arial"/>
              <a:ea typeface="Arial"/>
              <a:cs typeface="Arial"/>
              <a:sym typeface="Arial"/>
            </a:endParaRPr>
          </a:p>
          <a:p>
            <a:pPr indent="0" lvl="0" marL="457200" rtl="0" algn="l">
              <a:lnSpc>
                <a:spcPct val="105000"/>
              </a:lnSpc>
              <a:spcBef>
                <a:spcPts val="1200"/>
              </a:spcBef>
              <a:spcAft>
                <a:spcPts val="0"/>
              </a:spcAft>
              <a:buNone/>
            </a:pPr>
            <a:r>
              <a:t/>
            </a:r>
            <a:endParaRPr sz="2000">
              <a:latin typeface="Arial"/>
              <a:ea typeface="Arial"/>
              <a:cs typeface="Arial"/>
              <a:sym typeface="Arial"/>
            </a:endParaRPr>
          </a:p>
          <a:p>
            <a:pPr indent="-355600" lvl="0" marL="457200" rtl="0" algn="l">
              <a:lnSpc>
                <a:spcPct val="105000"/>
              </a:lnSpc>
              <a:spcBef>
                <a:spcPts val="1200"/>
              </a:spcBef>
              <a:spcAft>
                <a:spcPts val="0"/>
              </a:spcAft>
              <a:buSzPts val="2000"/>
              <a:buFont typeface="Arial"/>
              <a:buChar char="●"/>
            </a:pPr>
            <a:r>
              <a:rPr lang="en" sz="2000">
                <a:latin typeface="Arial"/>
                <a:ea typeface="Arial"/>
                <a:cs typeface="Arial"/>
                <a:sym typeface="Arial"/>
              </a:rPr>
              <a:t>Expression data for sample 49:77 (experiment 2) were used to evaluate the effect of T2D, BMI and their interaction on gene expression </a:t>
            </a:r>
            <a:endParaRPr sz="2000">
              <a:latin typeface="Arial"/>
              <a:ea typeface="Arial"/>
              <a:cs typeface="Arial"/>
              <a:sym typeface="Arial"/>
            </a:endParaRPr>
          </a:p>
          <a:p>
            <a:pPr indent="0" lvl="0" marL="0" rtl="0" algn="l">
              <a:lnSpc>
                <a:spcPct val="105000"/>
              </a:lnSpc>
              <a:spcBef>
                <a:spcPts val="1200"/>
              </a:spcBef>
              <a:spcAft>
                <a:spcPts val="1200"/>
              </a:spcAft>
              <a:buNone/>
            </a:pPr>
            <a:r>
              <a:t/>
            </a:r>
            <a:endParaRPr sz="2000">
              <a:latin typeface="Arial"/>
              <a:ea typeface="Arial"/>
              <a:cs typeface="Arial"/>
              <a:sym typeface="Arial"/>
            </a:endParaRPr>
          </a:p>
        </p:txBody>
      </p:sp>
      <p:sp>
        <p:nvSpPr>
          <p:cNvPr id="389" name="Google Shape;389;p24"/>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sp>
        <p:nvSpPr>
          <p:cNvPr id="394" name="Google Shape;394;p25"/>
          <p:cNvSpPr txBox="1"/>
          <p:nvPr>
            <p:ph type="title"/>
          </p:nvPr>
        </p:nvSpPr>
        <p:spPr>
          <a:xfrm>
            <a:off x="1402025" y="433275"/>
            <a:ext cx="2671800" cy="1323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67 </a:t>
            </a:r>
            <a:r>
              <a:rPr lang="en"/>
              <a:t>Significantly</a:t>
            </a:r>
            <a:r>
              <a:rPr lang="en"/>
              <a:t> </a:t>
            </a:r>
            <a:r>
              <a:rPr lang="en"/>
              <a:t>DE </a:t>
            </a:r>
            <a:r>
              <a:rPr lang="en"/>
              <a:t>Genes Identified from Experiment 1</a:t>
            </a:r>
            <a:endParaRPr/>
          </a:p>
        </p:txBody>
      </p:sp>
      <p:sp>
        <p:nvSpPr>
          <p:cNvPr id="395" name="Google Shape;395;p25"/>
          <p:cNvSpPr txBox="1"/>
          <p:nvPr>
            <p:ph idx="1" type="body"/>
          </p:nvPr>
        </p:nvSpPr>
        <p:spPr>
          <a:xfrm>
            <a:off x="1322675" y="2047725"/>
            <a:ext cx="2830500" cy="1284900"/>
          </a:xfrm>
          <a:prstGeom prst="rect">
            <a:avLst/>
          </a:prstGeom>
        </p:spPr>
        <p:txBody>
          <a:bodyPr anchorCtr="0" anchor="t" bIns="91425" lIns="91425" spcFirstLastPara="1" rIns="91425" wrap="square" tIns="91425">
            <a:noAutofit/>
          </a:bodyPr>
          <a:lstStyle/>
          <a:p>
            <a:pPr indent="0" lvl="0" marL="0" rtl="0" algn="l">
              <a:lnSpc>
                <a:spcPct val="105000"/>
              </a:lnSpc>
              <a:spcBef>
                <a:spcPts val="0"/>
              </a:spcBef>
              <a:spcAft>
                <a:spcPts val="0"/>
              </a:spcAft>
              <a:buSzPts val="605"/>
              <a:buNone/>
            </a:pPr>
            <a:r>
              <a:rPr lang="en" sz="1400">
                <a:latin typeface="Arial"/>
                <a:ea typeface="Arial"/>
                <a:cs typeface="Arial"/>
                <a:sym typeface="Arial"/>
              </a:rPr>
              <a:t>Sample 1:48  ~ T2D,  FDR&lt; 0.05</a:t>
            </a:r>
            <a:endParaRPr sz="1400">
              <a:latin typeface="Arial"/>
              <a:ea typeface="Arial"/>
              <a:cs typeface="Arial"/>
              <a:sym typeface="Arial"/>
            </a:endParaRPr>
          </a:p>
          <a:p>
            <a:pPr indent="0" lvl="0" marL="0" rtl="0" algn="l">
              <a:lnSpc>
                <a:spcPct val="105000"/>
              </a:lnSpc>
              <a:spcBef>
                <a:spcPts val="1200"/>
              </a:spcBef>
              <a:spcAft>
                <a:spcPts val="0"/>
              </a:spcAft>
              <a:buSzPts val="605"/>
              <a:buNone/>
            </a:pPr>
            <a:r>
              <a:t/>
            </a:r>
            <a:endParaRPr sz="1190">
              <a:latin typeface="Arial"/>
              <a:ea typeface="Arial"/>
              <a:cs typeface="Arial"/>
              <a:sym typeface="Arial"/>
            </a:endParaRPr>
          </a:p>
          <a:p>
            <a:pPr indent="0" lvl="0" marL="0" rtl="0" algn="l">
              <a:lnSpc>
                <a:spcPct val="105000"/>
              </a:lnSpc>
              <a:spcBef>
                <a:spcPts val="1200"/>
              </a:spcBef>
              <a:spcAft>
                <a:spcPts val="0"/>
              </a:spcAft>
              <a:buSzPts val="605"/>
              <a:buNone/>
            </a:pPr>
            <a:r>
              <a:t/>
            </a:r>
            <a:endParaRPr sz="1190">
              <a:latin typeface="Arial"/>
              <a:ea typeface="Arial"/>
              <a:cs typeface="Arial"/>
              <a:sym typeface="Arial"/>
            </a:endParaRPr>
          </a:p>
          <a:p>
            <a:pPr indent="0" lvl="0" marL="0" rtl="0" algn="l">
              <a:lnSpc>
                <a:spcPct val="105000"/>
              </a:lnSpc>
              <a:spcBef>
                <a:spcPts val="1200"/>
              </a:spcBef>
              <a:spcAft>
                <a:spcPts val="1200"/>
              </a:spcAft>
              <a:buSzPts val="605"/>
              <a:buNone/>
            </a:pPr>
            <a:r>
              <a:rPr lang="en" sz="1190">
                <a:latin typeface="Arial"/>
                <a:ea typeface="Arial"/>
                <a:cs typeface="Arial"/>
                <a:sym typeface="Arial"/>
              </a:rPr>
              <a:t> </a:t>
            </a:r>
            <a:endParaRPr sz="1190">
              <a:latin typeface="Arial"/>
              <a:ea typeface="Arial"/>
              <a:cs typeface="Arial"/>
              <a:sym typeface="Arial"/>
            </a:endParaRPr>
          </a:p>
        </p:txBody>
      </p:sp>
      <p:sp>
        <p:nvSpPr>
          <p:cNvPr id="396" name="Google Shape;396;p25"/>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graphicFrame>
        <p:nvGraphicFramePr>
          <p:cNvPr id="397" name="Google Shape;397;p25"/>
          <p:cNvGraphicFramePr/>
          <p:nvPr/>
        </p:nvGraphicFramePr>
        <p:xfrm>
          <a:off x="1450325" y="2414573"/>
          <a:ext cx="3000000" cy="3000000"/>
        </p:xfrm>
        <a:graphic>
          <a:graphicData uri="http://schemas.openxmlformats.org/drawingml/2006/table">
            <a:tbl>
              <a:tblPr>
                <a:noFill/>
                <a:tableStyleId>{D8052331-EBEB-45F3-AD07-39EAD6A38D97}</a:tableStyleId>
              </a:tblPr>
              <a:tblGrid>
                <a:gridCol w="629800"/>
                <a:gridCol w="896650"/>
                <a:gridCol w="595900"/>
              </a:tblGrid>
              <a:tr h="349000">
                <a:tc>
                  <a:txBody>
                    <a:bodyPr/>
                    <a:lstStyle/>
                    <a:p>
                      <a:pPr indent="0" lvl="0" marL="0" rtl="0" algn="ctr">
                        <a:spcBef>
                          <a:spcPts val="0"/>
                        </a:spcBef>
                        <a:spcAft>
                          <a:spcPts val="0"/>
                        </a:spcAft>
                        <a:buNone/>
                      </a:pPr>
                      <a:r>
                        <a:t/>
                      </a:r>
                      <a:endParaRPr/>
                    </a:p>
                  </a:txBody>
                  <a:tcPr marT="91425" marB="91425" marR="91425" marL="91425">
                    <a:lnR cap="flat" cmpd="sng" w="12700">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lang="en" sz="900"/>
                        <a:t>Non-Obese</a:t>
                      </a:r>
                      <a:endParaRPr sz="900"/>
                    </a:p>
                  </a:txBody>
                  <a:tcPr marT="88900" marB="88900" marR="88900" marL="88900">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900"/>
                        <a:t>Obese</a:t>
                      </a:r>
                      <a:endParaRPr sz="900"/>
                    </a:p>
                  </a:txBody>
                  <a:tcPr marT="88900" marB="88900" marR="88900" marL="88900">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tcPr>
                </a:tc>
              </a:tr>
              <a:tr h="295300">
                <a:tc>
                  <a:txBody>
                    <a:bodyPr/>
                    <a:lstStyle/>
                    <a:p>
                      <a:pPr indent="0" lvl="0" marL="0" rtl="0" algn="ctr">
                        <a:spcBef>
                          <a:spcPts val="0"/>
                        </a:spcBef>
                        <a:spcAft>
                          <a:spcPts val="0"/>
                        </a:spcAft>
                        <a:buNone/>
                      </a:pPr>
                      <a:r>
                        <a:rPr lang="en" sz="1000"/>
                        <a:t>Healthy</a:t>
                      </a:r>
                      <a:endParaRPr sz="1000"/>
                    </a:p>
                  </a:txBody>
                  <a:tcPr marT="91425" marB="91425" marR="91425" marL="91425"/>
                </a:tc>
                <a:tc>
                  <a:txBody>
                    <a:bodyPr/>
                    <a:lstStyle/>
                    <a:p>
                      <a:pPr indent="0" lvl="0" marL="0" rtl="0" algn="ctr">
                        <a:spcBef>
                          <a:spcPts val="0"/>
                        </a:spcBef>
                        <a:spcAft>
                          <a:spcPts val="0"/>
                        </a:spcAft>
                        <a:buNone/>
                      </a:pPr>
                      <a:r>
                        <a:rPr lang="en" sz="1000"/>
                        <a:t>32</a:t>
                      </a:r>
                      <a:endParaRPr sz="1000"/>
                    </a:p>
                  </a:txBody>
                  <a:tcPr marT="91425" marB="91425" marR="91425" marL="91425">
                    <a:lnT cap="flat" cmpd="sng" w="12700">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rPr lang="en" sz="1000"/>
                        <a:t>0</a:t>
                      </a:r>
                      <a:endParaRPr sz="1000"/>
                    </a:p>
                  </a:txBody>
                  <a:tcPr marT="91425" marB="91425" marR="91425" marL="91425">
                    <a:lnT cap="flat" cmpd="sng" w="12700">
                      <a:solidFill>
                        <a:srgbClr val="9E9E9E"/>
                      </a:solidFill>
                      <a:prstDash val="solid"/>
                      <a:round/>
                      <a:headEnd len="sm" w="sm" type="none"/>
                      <a:tailEnd len="sm" w="sm" type="none"/>
                    </a:lnT>
                  </a:tcPr>
                </a:tc>
              </a:tr>
              <a:tr h="307325">
                <a:tc>
                  <a:txBody>
                    <a:bodyPr/>
                    <a:lstStyle/>
                    <a:p>
                      <a:pPr indent="0" lvl="0" marL="0" rtl="0" algn="ctr">
                        <a:spcBef>
                          <a:spcPts val="0"/>
                        </a:spcBef>
                        <a:spcAft>
                          <a:spcPts val="0"/>
                        </a:spcAft>
                        <a:buNone/>
                      </a:pPr>
                      <a:r>
                        <a:rPr lang="en" sz="1000"/>
                        <a:t>T2D</a:t>
                      </a:r>
                      <a:endParaRPr sz="1000"/>
                    </a:p>
                  </a:txBody>
                  <a:tcPr marT="91425" marB="91425" marR="91425" marL="91425"/>
                </a:tc>
                <a:tc>
                  <a:txBody>
                    <a:bodyPr/>
                    <a:lstStyle/>
                    <a:p>
                      <a:pPr indent="0" lvl="0" marL="0" rtl="0" algn="ctr">
                        <a:spcBef>
                          <a:spcPts val="0"/>
                        </a:spcBef>
                        <a:spcAft>
                          <a:spcPts val="0"/>
                        </a:spcAft>
                        <a:buNone/>
                      </a:pPr>
                      <a:r>
                        <a:rPr lang="en" sz="1000"/>
                        <a:t>8</a:t>
                      </a:r>
                      <a:endParaRPr sz="1000"/>
                    </a:p>
                  </a:txBody>
                  <a:tcPr marT="91425" marB="91425" marR="91425" marL="91425"/>
                </a:tc>
                <a:tc>
                  <a:txBody>
                    <a:bodyPr/>
                    <a:lstStyle/>
                    <a:p>
                      <a:pPr indent="0" lvl="0" marL="0" rtl="0" algn="ctr">
                        <a:spcBef>
                          <a:spcPts val="0"/>
                        </a:spcBef>
                        <a:spcAft>
                          <a:spcPts val="0"/>
                        </a:spcAft>
                        <a:buNone/>
                      </a:pPr>
                      <a:r>
                        <a:rPr lang="en" sz="1000"/>
                        <a:t>2</a:t>
                      </a:r>
                      <a:endParaRPr sz="1000"/>
                    </a:p>
                  </a:txBody>
                  <a:tcPr marT="91425" marB="91425" marR="91425" marL="91425"/>
                </a:tc>
              </a:tr>
            </a:tbl>
          </a:graphicData>
        </a:graphic>
      </p:graphicFrame>
      <p:pic>
        <p:nvPicPr>
          <p:cNvPr id="398" name="Google Shape;398;p25"/>
          <p:cNvPicPr preferRelativeResize="0"/>
          <p:nvPr/>
        </p:nvPicPr>
        <p:blipFill>
          <a:blip r:embed="rId3">
            <a:alphaModFix/>
          </a:blip>
          <a:stretch>
            <a:fillRect/>
          </a:stretch>
        </p:blipFill>
        <p:spPr>
          <a:xfrm>
            <a:off x="245975" y="3195370"/>
            <a:ext cx="987650" cy="1170300"/>
          </a:xfrm>
          <a:prstGeom prst="rect">
            <a:avLst/>
          </a:prstGeom>
          <a:noFill/>
          <a:ln>
            <a:noFill/>
          </a:ln>
        </p:spPr>
      </p:pic>
      <p:pic>
        <p:nvPicPr>
          <p:cNvPr id="399" name="Google Shape;399;p25"/>
          <p:cNvPicPr preferRelativeResize="0"/>
          <p:nvPr/>
        </p:nvPicPr>
        <p:blipFill>
          <a:blip r:embed="rId4">
            <a:alphaModFix/>
          </a:blip>
          <a:stretch>
            <a:fillRect/>
          </a:stretch>
        </p:blipFill>
        <p:spPr>
          <a:xfrm>
            <a:off x="1281375" y="3481275"/>
            <a:ext cx="2533177" cy="1323299"/>
          </a:xfrm>
          <a:prstGeom prst="rect">
            <a:avLst/>
          </a:prstGeom>
          <a:noFill/>
          <a:ln>
            <a:noFill/>
          </a:ln>
        </p:spPr>
      </p:pic>
      <p:pic>
        <p:nvPicPr>
          <p:cNvPr id="400" name="Google Shape;400;p25"/>
          <p:cNvPicPr preferRelativeResize="0"/>
          <p:nvPr/>
        </p:nvPicPr>
        <p:blipFill>
          <a:blip r:embed="rId5">
            <a:alphaModFix/>
          </a:blip>
          <a:stretch>
            <a:fillRect/>
          </a:stretch>
        </p:blipFill>
        <p:spPr>
          <a:xfrm>
            <a:off x="4073825" y="253081"/>
            <a:ext cx="4911924" cy="4427743"/>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sp>
        <p:nvSpPr>
          <p:cNvPr id="405" name="Google Shape;405;p26"/>
          <p:cNvSpPr txBox="1"/>
          <p:nvPr>
            <p:ph type="title"/>
          </p:nvPr>
        </p:nvSpPr>
        <p:spPr>
          <a:xfrm>
            <a:off x="1339975" y="292025"/>
            <a:ext cx="3151500" cy="1536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No Significantly DE Identified under the Interactive Model for Experiment Two</a:t>
            </a:r>
            <a:endParaRPr/>
          </a:p>
          <a:p>
            <a:pPr indent="0" lvl="0" marL="0" rtl="0" algn="l">
              <a:spcBef>
                <a:spcPts val="0"/>
              </a:spcBef>
              <a:spcAft>
                <a:spcPts val="0"/>
              </a:spcAft>
              <a:buNone/>
            </a:pPr>
            <a:r>
              <a:rPr lang="en"/>
              <a:t> </a:t>
            </a:r>
            <a:endParaRPr/>
          </a:p>
        </p:txBody>
      </p:sp>
      <p:sp>
        <p:nvSpPr>
          <p:cNvPr id="406" name="Google Shape;406;p26"/>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407" name="Google Shape;407;p26"/>
          <p:cNvSpPr txBox="1"/>
          <p:nvPr>
            <p:ph idx="1" type="body"/>
          </p:nvPr>
        </p:nvSpPr>
        <p:spPr>
          <a:xfrm>
            <a:off x="1095900" y="2193700"/>
            <a:ext cx="3567300" cy="2148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400">
                <a:latin typeface="Arial"/>
                <a:ea typeface="Arial"/>
                <a:cs typeface="Arial"/>
                <a:sym typeface="Arial"/>
              </a:rPr>
              <a:t>Sample 49 to 77   ~ T2D*BMI,  FDR&lt; 0.05</a:t>
            </a:r>
            <a:endParaRPr sz="1400">
              <a:latin typeface="Arial"/>
              <a:ea typeface="Arial"/>
              <a:cs typeface="Arial"/>
              <a:sym typeface="Arial"/>
            </a:endParaRPr>
          </a:p>
          <a:p>
            <a:pPr indent="0" lvl="0" marL="0" rtl="0" algn="l">
              <a:spcBef>
                <a:spcPts val="1200"/>
              </a:spcBef>
              <a:spcAft>
                <a:spcPts val="1200"/>
              </a:spcAft>
              <a:buNone/>
            </a:pPr>
            <a:r>
              <a:t/>
            </a:r>
            <a:endParaRPr sz="1100">
              <a:latin typeface="Arial"/>
              <a:ea typeface="Arial"/>
              <a:cs typeface="Arial"/>
              <a:sym typeface="Arial"/>
            </a:endParaRPr>
          </a:p>
        </p:txBody>
      </p:sp>
      <p:pic>
        <p:nvPicPr>
          <p:cNvPr id="408" name="Google Shape;408;p26"/>
          <p:cNvPicPr preferRelativeResize="0"/>
          <p:nvPr/>
        </p:nvPicPr>
        <p:blipFill>
          <a:blip r:embed="rId3">
            <a:alphaModFix/>
          </a:blip>
          <a:stretch>
            <a:fillRect/>
          </a:stretch>
        </p:blipFill>
        <p:spPr>
          <a:xfrm>
            <a:off x="4668575" y="292013"/>
            <a:ext cx="3115851" cy="1424975"/>
          </a:xfrm>
          <a:prstGeom prst="rect">
            <a:avLst/>
          </a:prstGeom>
          <a:noFill/>
          <a:ln>
            <a:noFill/>
          </a:ln>
        </p:spPr>
      </p:pic>
      <p:pic>
        <p:nvPicPr>
          <p:cNvPr id="409" name="Google Shape;409;p26"/>
          <p:cNvPicPr preferRelativeResize="0"/>
          <p:nvPr/>
        </p:nvPicPr>
        <p:blipFill>
          <a:blip r:embed="rId4">
            <a:alphaModFix/>
          </a:blip>
          <a:stretch>
            <a:fillRect/>
          </a:stretch>
        </p:blipFill>
        <p:spPr>
          <a:xfrm>
            <a:off x="4668575" y="1733762"/>
            <a:ext cx="3115850" cy="1601500"/>
          </a:xfrm>
          <a:prstGeom prst="rect">
            <a:avLst/>
          </a:prstGeom>
          <a:noFill/>
          <a:ln>
            <a:noFill/>
          </a:ln>
        </p:spPr>
      </p:pic>
      <p:pic>
        <p:nvPicPr>
          <p:cNvPr id="410" name="Google Shape;410;p26"/>
          <p:cNvPicPr preferRelativeResize="0"/>
          <p:nvPr/>
        </p:nvPicPr>
        <p:blipFill>
          <a:blip r:embed="rId5">
            <a:alphaModFix/>
          </a:blip>
          <a:stretch>
            <a:fillRect/>
          </a:stretch>
        </p:blipFill>
        <p:spPr>
          <a:xfrm>
            <a:off x="4638751" y="3392974"/>
            <a:ext cx="3175491" cy="1601500"/>
          </a:xfrm>
          <a:prstGeom prst="rect">
            <a:avLst/>
          </a:prstGeom>
          <a:noFill/>
          <a:ln>
            <a:noFill/>
          </a:ln>
        </p:spPr>
      </p:pic>
      <p:sp>
        <p:nvSpPr>
          <p:cNvPr id="411" name="Google Shape;411;p26"/>
          <p:cNvSpPr/>
          <p:nvPr/>
        </p:nvSpPr>
        <p:spPr>
          <a:xfrm>
            <a:off x="7961525" y="645625"/>
            <a:ext cx="548700" cy="281700"/>
          </a:xfrm>
          <a:prstGeom prst="flowChartAlternateProcess">
            <a:avLst/>
          </a:prstGeom>
          <a:solidFill>
            <a:srgbClr val="6D9EEB"/>
          </a:solidFill>
          <a:ln cap="flat" cmpd="sng" w="9525">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rPr>
              <a:t>T2D</a:t>
            </a:r>
            <a:endParaRPr>
              <a:solidFill>
                <a:schemeClr val="lt1"/>
              </a:solidFill>
            </a:endParaRPr>
          </a:p>
        </p:txBody>
      </p:sp>
      <p:sp>
        <p:nvSpPr>
          <p:cNvPr id="412" name="Google Shape;412;p26"/>
          <p:cNvSpPr/>
          <p:nvPr/>
        </p:nvSpPr>
        <p:spPr>
          <a:xfrm>
            <a:off x="7961525" y="3959725"/>
            <a:ext cx="936300" cy="281700"/>
          </a:xfrm>
          <a:prstGeom prst="flowChartAlternateProcess">
            <a:avLst/>
          </a:prstGeom>
          <a:solidFill>
            <a:srgbClr val="6D9EEB"/>
          </a:solidFill>
          <a:ln cap="flat" cmpd="sng" w="9525">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rPr>
              <a:t>T2D:BMI</a:t>
            </a:r>
            <a:endParaRPr>
              <a:solidFill>
                <a:schemeClr val="lt1"/>
              </a:solidFill>
            </a:endParaRPr>
          </a:p>
        </p:txBody>
      </p:sp>
      <p:sp>
        <p:nvSpPr>
          <p:cNvPr id="413" name="Google Shape;413;p26"/>
          <p:cNvSpPr/>
          <p:nvPr/>
        </p:nvSpPr>
        <p:spPr>
          <a:xfrm>
            <a:off x="8001200" y="2393663"/>
            <a:ext cx="548700" cy="281700"/>
          </a:xfrm>
          <a:prstGeom prst="flowChartAlternateProcess">
            <a:avLst/>
          </a:prstGeom>
          <a:solidFill>
            <a:srgbClr val="6D9EEB"/>
          </a:solidFill>
          <a:ln cap="flat" cmpd="sng" w="9525">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rPr>
              <a:t>BMI</a:t>
            </a:r>
            <a:endParaRPr>
              <a:solidFill>
                <a:schemeClr val="lt1"/>
              </a:solidFill>
            </a:endParaRPr>
          </a:p>
        </p:txBody>
      </p:sp>
      <p:graphicFrame>
        <p:nvGraphicFramePr>
          <p:cNvPr id="414" name="Google Shape;414;p26"/>
          <p:cNvGraphicFramePr/>
          <p:nvPr/>
        </p:nvGraphicFramePr>
        <p:xfrm>
          <a:off x="1458075" y="2571748"/>
          <a:ext cx="3000000" cy="3000000"/>
        </p:xfrm>
        <a:graphic>
          <a:graphicData uri="http://schemas.openxmlformats.org/drawingml/2006/table">
            <a:tbl>
              <a:tblPr>
                <a:noFill/>
                <a:tableStyleId>{D8052331-EBEB-45F3-AD07-39EAD6A38D97}</a:tableStyleId>
              </a:tblPr>
              <a:tblGrid>
                <a:gridCol w="629800"/>
                <a:gridCol w="896650"/>
                <a:gridCol w="595900"/>
              </a:tblGrid>
              <a:tr h="349000">
                <a:tc>
                  <a:txBody>
                    <a:bodyPr/>
                    <a:lstStyle/>
                    <a:p>
                      <a:pPr indent="0" lvl="0" marL="0" rtl="0" algn="ctr">
                        <a:spcBef>
                          <a:spcPts val="0"/>
                        </a:spcBef>
                        <a:spcAft>
                          <a:spcPts val="0"/>
                        </a:spcAft>
                        <a:buNone/>
                      </a:pPr>
                      <a:r>
                        <a:t/>
                      </a:r>
                      <a:endParaRPr/>
                    </a:p>
                  </a:txBody>
                  <a:tcPr marT="91425" marB="91425" marR="91425" marL="91425">
                    <a:lnR cap="flat" cmpd="sng" w="12700">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lang="en" sz="900"/>
                        <a:t>Non-Obese</a:t>
                      </a:r>
                      <a:endParaRPr sz="900"/>
                    </a:p>
                  </a:txBody>
                  <a:tcPr marT="88900" marB="88900" marR="88900" marL="88900">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900"/>
                        <a:t>Obese</a:t>
                      </a:r>
                      <a:endParaRPr sz="900"/>
                    </a:p>
                  </a:txBody>
                  <a:tcPr marT="88900" marB="88900" marR="88900" marL="88900">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tcPr>
                </a:tc>
              </a:tr>
              <a:tr h="295300">
                <a:tc>
                  <a:txBody>
                    <a:bodyPr/>
                    <a:lstStyle/>
                    <a:p>
                      <a:pPr indent="0" lvl="0" marL="0" rtl="0" algn="ctr">
                        <a:spcBef>
                          <a:spcPts val="0"/>
                        </a:spcBef>
                        <a:spcAft>
                          <a:spcPts val="0"/>
                        </a:spcAft>
                        <a:buNone/>
                      </a:pPr>
                      <a:r>
                        <a:rPr lang="en" sz="1000"/>
                        <a:t>Healthy</a:t>
                      </a:r>
                      <a:endParaRPr sz="1000"/>
                    </a:p>
                  </a:txBody>
                  <a:tcPr marT="91425" marB="91425" marR="91425" marL="91425"/>
                </a:tc>
                <a:tc>
                  <a:txBody>
                    <a:bodyPr/>
                    <a:lstStyle/>
                    <a:p>
                      <a:pPr indent="0" lvl="0" marL="0" rtl="0" algn="ctr">
                        <a:spcBef>
                          <a:spcPts val="0"/>
                        </a:spcBef>
                        <a:spcAft>
                          <a:spcPts val="0"/>
                        </a:spcAft>
                        <a:buNone/>
                      </a:pPr>
                      <a:r>
                        <a:rPr lang="en" sz="1000"/>
                        <a:t>15</a:t>
                      </a:r>
                      <a:endParaRPr sz="1000"/>
                    </a:p>
                  </a:txBody>
                  <a:tcPr marT="91425" marB="91425" marR="91425" marL="91425">
                    <a:lnT cap="flat" cmpd="sng" w="12700">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rPr lang="en" sz="1000"/>
                        <a:t>4</a:t>
                      </a:r>
                      <a:endParaRPr sz="1000"/>
                    </a:p>
                  </a:txBody>
                  <a:tcPr marT="91425" marB="91425" marR="91425" marL="91425">
                    <a:lnT cap="flat" cmpd="sng" w="12700">
                      <a:solidFill>
                        <a:srgbClr val="9E9E9E"/>
                      </a:solidFill>
                      <a:prstDash val="solid"/>
                      <a:round/>
                      <a:headEnd len="sm" w="sm" type="none"/>
                      <a:tailEnd len="sm" w="sm" type="none"/>
                    </a:lnT>
                  </a:tcPr>
                </a:tc>
              </a:tr>
              <a:tr h="307325">
                <a:tc>
                  <a:txBody>
                    <a:bodyPr/>
                    <a:lstStyle/>
                    <a:p>
                      <a:pPr indent="0" lvl="0" marL="0" rtl="0" algn="ctr">
                        <a:spcBef>
                          <a:spcPts val="0"/>
                        </a:spcBef>
                        <a:spcAft>
                          <a:spcPts val="0"/>
                        </a:spcAft>
                        <a:buNone/>
                      </a:pPr>
                      <a:r>
                        <a:rPr lang="en" sz="1000"/>
                        <a:t>T2D</a:t>
                      </a:r>
                      <a:endParaRPr sz="1000"/>
                    </a:p>
                  </a:txBody>
                  <a:tcPr marT="91425" marB="91425" marR="91425" marL="91425"/>
                </a:tc>
                <a:tc>
                  <a:txBody>
                    <a:bodyPr/>
                    <a:lstStyle/>
                    <a:p>
                      <a:pPr indent="0" lvl="0" marL="0" rtl="0" algn="ctr">
                        <a:spcBef>
                          <a:spcPts val="0"/>
                        </a:spcBef>
                        <a:spcAft>
                          <a:spcPts val="0"/>
                        </a:spcAft>
                        <a:buNone/>
                      </a:pPr>
                      <a:r>
                        <a:rPr lang="en" sz="1000"/>
                        <a:t>6</a:t>
                      </a:r>
                      <a:endParaRPr sz="1000"/>
                    </a:p>
                  </a:txBody>
                  <a:tcPr marT="91425" marB="91425" marR="91425" marL="91425"/>
                </a:tc>
                <a:tc>
                  <a:txBody>
                    <a:bodyPr/>
                    <a:lstStyle/>
                    <a:p>
                      <a:pPr indent="0" lvl="0" marL="0" rtl="0" algn="ctr">
                        <a:spcBef>
                          <a:spcPts val="0"/>
                        </a:spcBef>
                        <a:spcAft>
                          <a:spcPts val="0"/>
                        </a:spcAft>
                        <a:buNone/>
                      </a:pPr>
                      <a:r>
                        <a:rPr lang="en" sz="1000"/>
                        <a:t>4</a:t>
                      </a:r>
                      <a:endParaRPr sz="1000"/>
                    </a:p>
                  </a:txBody>
                  <a:tcPr marT="91425" marB="91425" marR="91425" marL="91425"/>
                </a:tc>
              </a:tr>
            </a:tbl>
          </a:graphicData>
        </a:graphic>
      </p:graphicFrame>
      <p:pic>
        <p:nvPicPr>
          <p:cNvPr id="415" name="Google Shape;415;p26"/>
          <p:cNvPicPr preferRelativeResize="0"/>
          <p:nvPr/>
        </p:nvPicPr>
        <p:blipFill>
          <a:blip r:embed="rId6">
            <a:alphaModFix/>
          </a:blip>
          <a:stretch>
            <a:fillRect/>
          </a:stretch>
        </p:blipFill>
        <p:spPr>
          <a:xfrm>
            <a:off x="237050" y="3107295"/>
            <a:ext cx="987650" cy="1170300"/>
          </a:xfrm>
          <a:prstGeom prst="rect">
            <a:avLst/>
          </a:prstGeom>
          <a:noFill/>
          <a:ln>
            <a:noFill/>
          </a:ln>
        </p:spPr>
      </p:pic>
      <p:pic>
        <p:nvPicPr>
          <p:cNvPr id="416" name="Google Shape;416;p26"/>
          <p:cNvPicPr preferRelativeResize="0"/>
          <p:nvPr/>
        </p:nvPicPr>
        <p:blipFill>
          <a:blip r:embed="rId7">
            <a:alphaModFix/>
          </a:blip>
          <a:stretch>
            <a:fillRect/>
          </a:stretch>
        </p:blipFill>
        <p:spPr>
          <a:xfrm>
            <a:off x="1339963" y="3671300"/>
            <a:ext cx="2213174" cy="14722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sp>
        <p:nvSpPr>
          <p:cNvPr id="421" name="Google Shape;421;p27"/>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Results</a:t>
            </a:r>
            <a:endParaRPr/>
          </a:p>
        </p:txBody>
      </p:sp>
      <p:sp>
        <p:nvSpPr>
          <p:cNvPr id="422" name="Google Shape;422;p27"/>
          <p:cNvSpPr txBox="1"/>
          <p:nvPr>
            <p:ph idx="1" type="body"/>
          </p:nvPr>
        </p:nvSpPr>
        <p:spPr>
          <a:xfrm>
            <a:off x="1456050" y="1806950"/>
            <a:ext cx="7030500" cy="676500"/>
          </a:xfrm>
          <a:prstGeom prst="rect">
            <a:avLst/>
          </a:prstGeom>
        </p:spPr>
        <p:txBody>
          <a:bodyPr anchorCtr="0" anchor="t" bIns="91425" lIns="91425" spcFirstLastPara="1" rIns="91425" wrap="square" tIns="91425">
            <a:normAutofit lnSpcReduction="20000"/>
          </a:bodyPr>
          <a:lstStyle/>
          <a:p>
            <a:pPr indent="0" lvl="0" marL="0" rtl="0" algn="l">
              <a:lnSpc>
                <a:spcPct val="100000"/>
              </a:lnSpc>
              <a:spcBef>
                <a:spcPts val="0"/>
              </a:spcBef>
              <a:spcAft>
                <a:spcPts val="0"/>
              </a:spcAft>
              <a:buNone/>
            </a:pPr>
            <a:r>
              <a:rPr lang="en" sz="2000">
                <a:solidFill>
                  <a:srgbClr val="000000"/>
                </a:solidFill>
                <a:latin typeface="Arial"/>
                <a:ea typeface="Arial"/>
                <a:cs typeface="Arial"/>
                <a:sym typeface="Arial"/>
              </a:rPr>
              <a:t>T2D</a:t>
            </a:r>
            <a:r>
              <a:rPr lang="en" sz="2000">
                <a:solidFill>
                  <a:srgbClr val="000000"/>
                </a:solidFill>
                <a:highlight>
                  <a:schemeClr val="lt1"/>
                </a:highlight>
                <a:latin typeface="Arial"/>
                <a:ea typeface="Arial"/>
                <a:cs typeface="Arial"/>
                <a:sym typeface="Arial"/>
              </a:rPr>
              <a:t> is associated with differential gene expression shown by the 67 genes </a:t>
            </a:r>
            <a:endParaRPr sz="2000">
              <a:latin typeface="Arial"/>
              <a:ea typeface="Arial"/>
              <a:cs typeface="Arial"/>
              <a:sym typeface="Arial"/>
            </a:endParaRPr>
          </a:p>
        </p:txBody>
      </p:sp>
      <p:sp>
        <p:nvSpPr>
          <p:cNvPr id="423" name="Google Shape;423;p27"/>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424" name="Google Shape;424;p27"/>
          <p:cNvPicPr preferRelativeResize="0"/>
          <p:nvPr/>
        </p:nvPicPr>
        <p:blipFill>
          <a:blip r:embed="rId3">
            <a:alphaModFix/>
          </a:blip>
          <a:stretch>
            <a:fillRect/>
          </a:stretch>
        </p:blipFill>
        <p:spPr>
          <a:xfrm>
            <a:off x="595125" y="2989500"/>
            <a:ext cx="816250" cy="816250"/>
          </a:xfrm>
          <a:prstGeom prst="rect">
            <a:avLst/>
          </a:prstGeom>
          <a:noFill/>
          <a:ln>
            <a:noFill/>
          </a:ln>
        </p:spPr>
      </p:pic>
      <p:pic>
        <p:nvPicPr>
          <p:cNvPr id="425" name="Google Shape;425;p27"/>
          <p:cNvPicPr preferRelativeResize="0"/>
          <p:nvPr/>
        </p:nvPicPr>
        <p:blipFill>
          <a:blip r:embed="rId4">
            <a:alphaModFix/>
          </a:blip>
          <a:stretch>
            <a:fillRect/>
          </a:stretch>
        </p:blipFill>
        <p:spPr>
          <a:xfrm>
            <a:off x="550450" y="1692400"/>
            <a:ext cx="905600" cy="905600"/>
          </a:xfrm>
          <a:prstGeom prst="rect">
            <a:avLst/>
          </a:prstGeom>
          <a:noFill/>
          <a:ln>
            <a:noFill/>
          </a:ln>
        </p:spPr>
      </p:pic>
      <p:sp>
        <p:nvSpPr>
          <p:cNvPr id="426" name="Google Shape;426;p27"/>
          <p:cNvSpPr txBox="1"/>
          <p:nvPr>
            <p:ph idx="1" type="body"/>
          </p:nvPr>
        </p:nvSpPr>
        <p:spPr>
          <a:xfrm>
            <a:off x="1456050" y="2912638"/>
            <a:ext cx="7030500" cy="14214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688"/>
              <a:buNone/>
            </a:pPr>
            <a:r>
              <a:rPr lang="en" sz="2000">
                <a:solidFill>
                  <a:srgbClr val="0A0A0A"/>
                </a:solidFill>
                <a:latin typeface="Arial"/>
                <a:ea typeface="Arial"/>
                <a:cs typeface="Arial"/>
                <a:sym typeface="Arial"/>
              </a:rPr>
              <a:t>Cannot reject second half of the </a:t>
            </a:r>
            <a:r>
              <a:rPr lang="en" sz="2000">
                <a:solidFill>
                  <a:srgbClr val="0A0A0A"/>
                </a:solidFill>
                <a:latin typeface="Arial"/>
                <a:ea typeface="Arial"/>
                <a:cs typeface="Arial"/>
                <a:sym typeface="Arial"/>
              </a:rPr>
              <a:t>null hypothesis</a:t>
            </a:r>
            <a:r>
              <a:rPr lang="en" sz="2000">
                <a:solidFill>
                  <a:srgbClr val="0A0A0A"/>
                </a:solidFill>
                <a:latin typeface="Arial"/>
                <a:ea typeface="Arial"/>
                <a:cs typeface="Arial"/>
                <a:sym typeface="Arial"/>
              </a:rPr>
              <a:t>: </a:t>
            </a:r>
            <a:r>
              <a:rPr lang="en" sz="2000">
                <a:solidFill>
                  <a:srgbClr val="0A0A0A"/>
                </a:solidFill>
                <a:latin typeface="Arial"/>
                <a:ea typeface="Arial"/>
                <a:cs typeface="Arial"/>
                <a:sym typeface="Arial"/>
              </a:rPr>
              <a:t>BMI is not associated with differential gene expression</a:t>
            </a:r>
            <a:r>
              <a:rPr lang="en" sz="2000">
                <a:solidFill>
                  <a:srgbClr val="0A0A0A"/>
                </a:solidFill>
                <a:latin typeface="Arial"/>
                <a:ea typeface="Arial"/>
                <a:cs typeface="Arial"/>
                <a:sym typeface="Arial"/>
              </a:rPr>
              <a:t>. </a:t>
            </a:r>
            <a:r>
              <a:rPr lang="en" sz="2000">
                <a:solidFill>
                  <a:srgbClr val="0A0A0A"/>
                </a:solidFill>
                <a:latin typeface="Arial"/>
                <a:ea typeface="Arial"/>
                <a:cs typeface="Arial"/>
                <a:sym typeface="Arial"/>
              </a:rPr>
              <a:t>Obes</a:t>
            </a:r>
            <a:r>
              <a:rPr lang="en" sz="2000">
                <a:solidFill>
                  <a:srgbClr val="0A0A0A"/>
                </a:solidFill>
                <a:latin typeface="Arial"/>
                <a:ea typeface="Arial"/>
                <a:cs typeface="Arial"/>
                <a:sym typeface="Arial"/>
              </a:rPr>
              <a:t>ity or not does not seem to affect differential gene </a:t>
            </a:r>
            <a:r>
              <a:rPr lang="en" sz="2000">
                <a:solidFill>
                  <a:srgbClr val="0A0A0A"/>
                </a:solidFill>
                <a:latin typeface="Arial"/>
                <a:ea typeface="Arial"/>
                <a:cs typeface="Arial"/>
                <a:sym typeface="Arial"/>
              </a:rPr>
              <a:t>expression in </a:t>
            </a:r>
            <a:r>
              <a:rPr lang="en" sz="2000">
                <a:solidFill>
                  <a:srgbClr val="0A0A0A"/>
                </a:solidFill>
                <a:latin typeface="Arial"/>
                <a:ea typeface="Arial"/>
                <a:cs typeface="Arial"/>
                <a:sym typeface="Arial"/>
              </a:rPr>
              <a:t>T2D individuals </a:t>
            </a:r>
            <a:endParaRPr sz="2000">
              <a:solidFill>
                <a:srgbClr val="0A0A0A"/>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sp>
        <p:nvSpPr>
          <p:cNvPr id="431" name="Google Shape;431;p28"/>
          <p:cNvSpPr txBox="1"/>
          <p:nvPr>
            <p:ph type="title"/>
          </p:nvPr>
        </p:nvSpPr>
        <p:spPr>
          <a:xfrm>
            <a:off x="1334225" y="1950400"/>
            <a:ext cx="7030500" cy="1381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0A0A0A"/>
                </a:solidFill>
              </a:rPr>
              <a:t>What are the Pathways Associated with T2D vs Healthy? How do they Contribute to Other Health Complications?</a:t>
            </a:r>
            <a:endParaRPr>
              <a:solidFill>
                <a:srgbClr val="0A0A0A"/>
              </a:solidFill>
            </a:endParaRPr>
          </a:p>
        </p:txBody>
      </p:sp>
      <p:sp>
        <p:nvSpPr>
          <p:cNvPr id="432" name="Google Shape;432;p28"/>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sp>
        <p:nvSpPr>
          <p:cNvPr id="437" name="Google Shape;437;p29"/>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Gene Set Enrichment Analysis</a:t>
            </a:r>
            <a:endParaRPr/>
          </a:p>
        </p:txBody>
      </p:sp>
      <p:sp>
        <p:nvSpPr>
          <p:cNvPr id="438" name="Google Shape;438;p29"/>
          <p:cNvSpPr txBox="1"/>
          <p:nvPr>
            <p:ph idx="1" type="body"/>
          </p:nvPr>
        </p:nvSpPr>
        <p:spPr>
          <a:xfrm>
            <a:off x="767750" y="1271750"/>
            <a:ext cx="6527700" cy="3335100"/>
          </a:xfrm>
          <a:prstGeom prst="rect">
            <a:avLst/>
          </a:prstGeom>
        </p:spPr>
        <p:txBody>
          <a:bodyPr anchorCtr="0" anchor="t" bIns="91425" lIns="91425" spcFirstLastPara="1" rIns="91425" wrap="square" tIns="91425">
            <a:noAutofit/>
          </a:bodyPr>
          <a:lstStyle/>
          <a:p>
            <a:pPr indent="-331311" lvl="0" marL="457200" rtl="0" algn="l">
              <a:lnSpc>
                <a:spcPct val="95000"/>
              </a:lnSpc>
              <a:spcBef>
                <a:spcPts val="0"/>
              </a:spcBef>
              <a:spcAft>
                <a:spcPts val="0"/>
              </a:spcAft>
              <a:buSzPts val="1617"/>
              <a:buChar char="●"/>
            </a:pPr>
            <a:r>
              <a:rPr lang="en" sz="1617"/>
              <a:t>Human Molecular Signatures Database (MSigDB):</a:t>
            </a:r>
            <a:endParaRPr sz="1617"/>
          </a:p>
          <a:p>
            <a:pPr indent="-331311" lvl="1" marL="914400" rtl="0" algn="l">
              <a:lnSpc>
                <a:spcPct val="95000"/>
              </a:lnSpc>
              <a:spcBef>
                <a:spcPts val="0"/>
              </a:spcBef>
              <a:spcAft>
                <a:spcPts val="0"/>
              </a:spcAft>
              <a:buSzPts val="1617"/>
              <a:buChar char="○"/>
            </a:pPr>
            <a:r>
              <a:rPr lang="en" sz="1617"/>
              <a:t>Reactome </a:t>
            </a:r>
            <a:endParaRPr sz="1617"/>
          </a:p>
          <a:p>
            <a:pPr indent="-331311" lvl="2" marL="1371600" rtl="0" algn="l">
              <a:lnSpc>
                <a:spcPct val="95000"/>
              </a:lnSpc>
              <a:spcBef>
                <a:spcPts val="0"/>
              </a:spcBef>
              <a:spcAft>
                <a:spcPts val="0"/>
              </a:spcAft>
              <a:buSzPts val="1617"/>
              <a:buChar char="■"/>
            </a:pPr>
            <a:r>
              <a:rPr lang="en" sz="1617"/>
              <a:t>Biological processes, entities (e.g., nucleic acids, proteins) </a:t>
            </a:r>
            <a:r>
              <a:rPr lang="en" sz="1617"/>
              <a:t>participating in reactions </a:t>
            </a:r>
            <a:endParaRPr sz="1617"/>
          </a:p>
          <a:p>
            <a:pPr indent="-331311" lvl="1" marL="914400" rtl="0" algn="l">
              <a:lnSpc>
                <a:spcPct val="95000"/>
              </a:lnSpc>
              <a:spcBef>
                <a:spcPts val="0"/>
              </a:spcBef>
              <a:spcAft>
                <a:spcPts val="0"/>
              </a:spcAft>
              <a:buSzPts val="1617"/>
              <a:buChar char="○"/>
            </a:pPr>
            <a:r>
              <a:rPr lang="en" sz="1617"/>
              <a:t>Pathway Interaction Database (PID) </a:t>
            </a:r>
            <a:endParaRPr sz="1617"/>
          </a:p>
          <a:p>
            <a:pPr indent="-331311" lvl="2" marL="1371600" rtl="0" algn="l">
              <a:lnSpc>
                <a:spcPct val="95000"/>
              </a:lnSpc>
              <a:spcBef>
                <a:spcPts val="0"/>
              </a:spcBef>
              <a:spcAft>
                <a:spcPts val="0"/>
              </a:spcAft>
              <a:buSzPts val="1617"/>
              <a:buChar char="■"/>
            </a:pPr>
            <a:r>
              <a:rPr lang="en" sz="1617"/>
              <a:t>Signaling pathways, molecular interactions, and cellular locations of signaling molecules</a:t>
            </a:r>
            <a:endParaRPr sz="1617"/>
          </a:p>
          <a:p>
            <a:pPr indent="-331311" lvl="1" marL="914400" rtl="0" algn="l">
              <a:lnSpc>
                <a:spcPct val="95000"/>
              </a:lnSpc>
              <a:spcBef>
                <a:spcPts val="0"/>
              </a:spcBef>
              <a:spcAft>
                <a:spcPts val="0"/>
              </a:spcAft>
              <a:buSzPts val="1617"/>
              <a:buChar char="○"/>
            </a:pPr>
            <a:r>
              <a:rPr lang="en" sz="1617"/>
              <a:t>ImmmuneSigDB</a:t>
            </a:r>
            <a:endParaRPr sz="1617"/>
          </a:p>
          <a:p>
            <a:pPr indent="-331311" lvl="2" marL="1371600" rtl="0" algn="l">
              <a:lnSpc>
                <a:spcPct val="95000"/>
              </a:lnSpc>
              <a:spcBef>
                <a:spcPts val="0"/>
              </a:spcBef>
              <a:spcAft>
                <a:spcPts val="0"/>
              </a:spcAft>
              <a:buSzPts val="1617"/>
              <a:buChar char="■"/>
            </a:pPr>
            <a:r>
              <a:rPr lang="en" sz="1617"/>
              <a:t>immune cell types, immune-related pathways, and gene expression signatures related to immune system </a:t>
            </a:r>
            <a:endParaRPr sz="1617"/>
          </a:p>
          <a:p>
            <a:pPr indent="-331311" lvl="1" marL="914400" rtl="0" algn="l">
              <a:lnSpc>
                <a:spcPct val="95000"/>
              </a:lnSpc>
              <a:spcBef>
                <a:spcPts val="0"/>
              </a:spcBef>
              <a:spcAft>
                <a:spcPts val="0"/>
              </a:spcAft>
              <a:buSzPts val="1617"/>
              <a:buChar char="○"/>
            </a:pPr>
            <a:r>
              <a:rPr lang="en" sz="1617"/>
              <a:t>Kyoto Encyclopedia of Genes and Genomes (KEGG)</a:t>
            </a:r>
            <a:r>
              <a:rPr lang="en" sz="1617"/>
              <a:t> </a:t>
            </a:r>
            <a:endParaRPr sz="1617"/>
          </a:p>
          <a:p>
            <a:pPr indent="-331311" lvl="2" marL="1371600" rtl="0" algn="l">
              <a:lnSpc>
                <a:spcPct val="95000"/>
              </a:lnSpc>
              <a:spcBef>
                <a:spcPts val="0"/>
              </a:spcBef>
              <a:spcAft>
                <a:spcPts val="0"/>
              </a:spcAft>
              <a:buSzPts val="1617"/>
              <a:buChar char="■"/>
            </a:pPr>
            <a:r>
              <a:rPr lang="en" sz="1617"/>
              <a:t>Biological and disease pathways, and interactions between molecules </a:t>
            </a:r>
            <a:endParaRPr sz="1617"/>
          </a:p>
          <a:p>
            <a:pPr indent="-331311" lvl="0" marL="457200" rtl="0" algn="l">
              <a:lnSpc>
                <a:spcPct val="95000"/>
              </a:lnSpc>
              <a:spcBef>
                <a:spcPts val="0"/>
              </a:spcBef>
              <a:spcAft>
                <a:spcPts val="0"/>
              </a:spcAft>
              <a:buSzPts val="1617"/>
              <a:buChar char="●"/>
            </a:pPr>
            <a:r>
              <a:rPr lang="en" sz="1617"/>
              <a:t>DisGeNET</a:t>
            </a:r>
            <a:endParaRPr sz="1617"/>
          </a:p>
          <a:p>
            <a:pPr indent="-331311" lvl="1" marL="914400" rtl="0" algn="l">
              <a:lnSpc>
                <a:spcPct val="95000"/>
              </a:lnSpc>
              <a:spcBef>
                <a:spcPts val="0"/>
              </a:spcBef>
              <a:spcAft>
                <a:spcPts val="0"/>
              </a:spcAft>
              <a:buSzPts val="1617"/>
              <a:buChar char="○"/>
            </a:pPr>
            <a:r>
              <a:rPr lang="en" sz="1617"/>
              <a:t>Association between genetic variants and diseases </a:t>
            </a:r>
            <a:endParaRPr sz="1617"/>
          </a:p>
        </p:txBody>
      </p:sp>
      <p:sp>
        <p:nvSpPr>
          <p:cNvPr id="439" name="Google Shape;439;p29"/>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440" name="Google Shape;440;p29"/>
          <p:cNvSpPr/>
          <p:nvPr/>
        </p:nvSpPr>
        <p:spPr>
          <a:xfrm>
            <a:off x="6939950" y="1420700"/>
            <a:ext cx="355500" cy="3037200"/>
          </a:xfrm>
          <a:prstGeom prst="rightBracket">
            <a:avLst>
              <a:gd fmla="val 8333" name="adj"/>
            </a:avLst>
          </a:prstGeom>
          <a:noFill/>
          <a:ln cap="flat" cmpd="sng" w="3810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29"/>
          <p:cNvSpPr txBox="1"/>
          <p:nvPr/>
        </p:nvSpPr>
        <p:spPr>
          <a:xfrm>
            <a:off x="7295450" y="2563250"/>
            <a:ext cx="1704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a:ea typeface="Nunito"/>
                <a:cs typeface="Nunito"/>
                <a:sym typeface="Nunito"/>
              </a:rPr>
              <a:t>Rank-based GSEA</a:t>
            </a:r>
            <a:endParaRPr>
              <a:latin typeface="Nunito"/>
              <a:ea typeface="Nunito"/>
              <a:cs typeface="Nunito"/>
              <a:sym typeface="Nuni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38">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38">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38">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38">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38">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38">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38">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38">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38">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38">
                                            <p:txEl>
                                              <p:pRg end="9" st="9"/>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38">
                                            <p:txEl>
                                              <p:pRg end="10" st="1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sp>
        <p:nvSpPr>
          <p:cNvPr id="446" name="Google Shape;446;p30"/>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Result - Reactome </a:t>
            </a:r>
            <a:endParaRPr/>
          </a:p>
        </p:txBody>
      </p:sp>
      <p:sp>
        <p:nvSpPr>
          <p:cNvPr id="447" name="Google Shape;447;p30"/>
          <p:cNvSpPr txBox="1"/>
          <p:nvPr>
            <p:ph idx="1" type="body"/>
          </p:nvPr>
        </p:nvSpPr>
        <p:spPr>
          <a:xfrm>
            <a:off x="1149900" y="1515475"/>
            <a:ext cx="7030500" cy="25416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 sz="2000"/>
              <a:t>fgsea analysis:  A total of 82 (out of 1654) significant pathways are identified (p.adjust &lt;0.05)</a:t>
            </a:r>
            <a:endParaRPr sz="2000"/>
          </a:p>
          <a:p>
            <a:pPr indent="-355600" lvl="1" marL="914400" rtl="0" algn="l">
              <a:spcBef>
                <a:spcPts val="0"/>
              </a:spcBef>
              <a:spcAft>
                <a:spcPts val="0"/>
              </a:spcAft>
              <a:buSzPts val="2000"/>
              <a:buChar char="○"/>
            </a:pPr>
            <a:r>
              <a:rPr lang="en" sz="2000"/>
              <a:t>Immune system</a:t>
            </a:r>
            <a:endParaRPr sz="2000"/>
          </a:p>
          <a:p>
            <a:pPr indent="-355600" lvl="1" marL="914400" rtl="0" algn="l">
              <a:spcBef>
                <a:spcPts val="0"/>
              </a:spcBef>
              <a:spcAft>
                <a:spcPts val="0"/>
              </a:spcAft>
              <a:buSzPts val="2000"/>
              <a:buChar char="○"/>
            </a:pPr>
            <a:r>
              <a:rPr lang="en" sz="2000"/>
              <a:t>Inflammatory responses </a:t>
            </a:r>
            <a:endParaRPr sz="2000"/>
          </a:p>
          <a:p>
            <a:pPr indent="-355600" lvl="1" marL="914400" rtl="0" algn="l">
              <a:spcBef>
                <a:spcPts val="0"/>
              </a:spcBef>
              <a:spcAft>
                <a:spcPts val="0"/>
              </a:spcAft>
              <a:buSzPts val="2000"/>
              <a:buChar char="○"/>
            </a:pPr>
            <a:r>
              <a:rPr lang="en" sz="2000"/>
              <a:t>Signaling </a:t>
            </a:r>
            <a:endParaRPr sz="2000"/>
          </a:p>
          <a:p>
            <a:pPr indent="-355600" lvl="1" marL="914400" rtl="0" algn="l">
              <a:spcBef>
                <a:spcPts val="0"/>
              </a:spcBef>
              <a:spcAft>
                <a:spcPts val="0"/>
              </a:spcAft>
              <a:buSzPts val="2000"/>
              <a:buChar char="○"/>
            </a:pPr>
            <a:r>
              <a:rPr lang="en" sz="2000"/>
              <a:t>Cellular processes </a:t>
            </a:r>
            <a:endParaRPr sz="2000"/>
          </a:p>
          <a:p>
            <a:pPr indent="-355600" lvl="1" marL="914400" rtl="0" algn="l">
              <a:spcBef>
                <a:spcPts val="0"/>
              </a:spcBef>
              <a:spcAft>
                <a:spcPts val="0"/>
              </a:spcAft>
              <a:buSzPts val="2000"/>
              <a:buChar char="○"/>
            </a:pPr>
            <a:r>
              <a:rPr lang="en" sz="2000"/>
              <a:t>Cancer &amp; Disease (also can be considered as abnormal cellular processes) </a:t>
            </a:r>
            <a:endParaRPr sz="2000"/>
          </a:p>
        </p:txBody>
      </p:sp>
      <p:sp>
        <p:nvSpPr>
          <p:cNvPr id="448" name="Google Shape;448;p30"/>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 name="Shape 452"/>
        <p:cNvGrpSpPr/>
        <p:nvPr/>
      </p:nvGrpSpPr>
      <p:grpSpPr>
        <a:xfrm>
          <a:off x="0" y="0"/>
          <a:ext cx="0" cy="0"/>
          <a:chOff x="0" y="0"/>
          <a:chExt cx="0" cy="0"/>
        </a:xfrm>
      </p:grpSpPr>
      <p:pic>
        <p:nvPicPr>
          <p:cNvPr id="453" name="Google Shape;453;p31"/>
          <p:cNvPicPr preferRelativeResize="0"/>
          <p:nvPr/>
        </p:nvPicPr>
        <p:blipFill rotWithShape="1">
          <a:blip r:embed="rId3">
            <a:alphaModFix/>
          </a:blip>
          <a:srcRect b="0" l="0" r="0" t="6182"/>
          <a:stretch/>
        </p:blipFill>
        <p:spPr>
          <a:xfrm>
            <a:off x="1523800" y="1209876"/>
            <a:ext cx="6590499" cy="3827524"/>
          </a:xfrm>
          <a:prstGeom prst="rect">
            <a:avLst/>
          </a:prstGeom>
          <a:noFill/>
          <a:ln>
            <a:noFill/>
          </a:ln>
        </p:spPr>
      </p:pic>
      <p:sp>
        <p:nvSpPr>
          <p:cNvPr id="454" name="Google Shape;454;p31"/>
          <p:cNvSpPr txBox="1"/>
          <p:nvPr>
            <p:ph type="title"/>
          </p:nvPr>
        </p:nvSpPr>
        <p:spPr>
          <a:xfrm>
            <a:off x="1303800" y="49322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Result - Reactome </a:t>
            </a:r>
            <a:endParaRPr/>
          </a:p>
        </p:txBody>
      </p:sp>
      <p:sp>
        <p:nvSpPr>
          <p:cNvPr id="455" name="Google Shape;455;p31"/>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cxnSp>
        <p:nvCxnSpPr>
          <p:cNvPr id="456" name="Google Shape;456;p31"/>
          <p:cNvCxnSpPr/>
          <p:nvPr/>
        </p:nvCxnSpPr>
        <p:spPr>
          <a:xfrm>
            <a:off x="1712828" y="1353450"/>
            <a:ext cx="581400" cy="8100"/>
          </a:xfrm>
          <a:prstGeom prst="straightConnector1">
            <a:avLst/>
          </a:prstGeom>
          <a:noFill/>
          <a:ln cap="flat" cmpd="sng" w="19050">
            <a:solidFill>
              <a:srgbClr val="FF0000"/>
            </a:solidFill>
            <a:prstDash val="solid"/>
            <a:round/>
            <a:headEnd len="med" w="med" type="none"/>
            <a:tailEnd len="med" w="med" type="triangle"/>
          </a:ln>
        </p:spPr>
      </p:cxnSp>
      <p:cxnSp>
        <p:nvCxnSpPr>
          <p:cNvPr id="457" name="Google Shape;457;p31"/>
          <p:cNvCxnSpPr/>
          <p:nvPr/>
        </p:nvCxnSpPr>
        <p:spPr>
          <a:xfrm>
            <a:off x="1285319" y="1492525"/>
            <a:ext cx="581400" cy="8100"/>
          </a:xfrm>
          <a:prstGeom prst="straightConnector1">
            <a:avLst/>
          </a:prstGeom>
          <a:noFill/>
          <a:ln cap="flat" cmpd="sng" w="19050">
            <a:solidFill>
              <a:srgbClr val="FF0000"/>
            </a:solidFill>
            <a:prstDash val="solid"/>
            <a:round/>
            <a:headEnd len="med" w="med" type="none"/>
            <a:tailEnd len="med" w="med" type="triangle"/>
          </a:ln>
        </p:spPr>
      </p:cxnSp>
      <p:cxnSp>
        <p:nvCxnSpPr>
          <p:cNvPr id="458" name="Google Shape;458;p31"/>
          <p:cNvCxnSpPr/>
          <p:nvPr/>
        </p:nvCxnSpPr>
        <p:spPr>
          <a:xfrm>
            <a:off x="1438826" y="2993438"/>
            <a:ext cx="581400" cy="8100"/>
          </a:xfrm>
          <a:prstGeom prst="straightConnector1">
            <a:avLst/>
          </a:prstGeom>
          <a:noFill/>
          <a:ln cap="flat" cmpd="sng" w="19050">
            <a:solidFill>
              <a:srgbClr val="FF0000"/>
            </a:solidFill>
            <a:prstDash val="solid"/>
            <a:round/>
            <a:headEnd len="med" w="med" type="none"/>
            <a:tailEnd len="med" w="med" type="triangle"/>
          </a:ln>
        </p:spPr>
      </p:cxnSp>
      <p:cxnSp>
        <p:nvCxnSpPr>
          <p:cNvPr id="459" name="Google Shape;459;p31"/>
          <p:cNvCxnSpPr/>
          <p:nvPr/>
        </p:nvCxnSpPr>
        <p:spPr>
          <a:xfrm>
            <a:off x="1569179" y="3351875"/>
            <a:ext cx="581400" cy="8100"/>
          </a:xfrm>
          <a:prstGeom prst="straightConnector1">
            <a:avLst/>
          </a:prstGeom>
          <a:noFill/>
          <a:ln cap="flat" cmpd="sng" w="19050">
            <a:solidFill>
              <a:srgbClr val="FF0000"/>
            </a:solidFill>
            <a:prstDash val="solid"/>
            <a:round/>
            <a:headEnd len="med" w="med" type="none"/>
            <a:tailEnd len="med" w="med" type="triangle"/>
          </a:ln>
        </p:spPr>
      </p:cxnSp>
      <p:cxnSp>
        <p:nvCxnSpPr>
          <p:cNvPr id="460" name="Google Shape;460;p31"/>
          <p:cNvCxnSpPr/>
          <p:nvPr/>
        </p:nvCxnSpPr>
        <p:spPr>
          <a:xfrm>
            <a:off x="1438826" y="2313000"/>
            <a:ext cx="581400" cy="8100"/>
          </a:xfrm>
          <a:prstGeom prst="straightConnector1">
            <a:avLst/>
          </a:prstGeom>
          <a:noFill/>
          <a:ln cap="flat" cmpd="sng" w="19050">
            <a:solidFill>
              <a:schemeClr val="dk2"/>
            </a:solidFill>
            <a:prstDash val="solid"/>
            <a:round/>
            <a:headEnd len="med" w="med" type="none"/>
            <a:tailEnd len="med" w="med" type="triangle"/>
          </a:ln>
        </p:spPr>
      </p:cxnSp>
      <p:cxnSp>
        <p:nvCxnSpPr>
          <p:cNvPr id="461" name="Google Shape;461;p31"/>
          <p:cNvCxnSpPr/>
          <p:nvPr/>
        </p:nvCxnSpPr>
        <p:spPr>
          <a:xfrm>
            <a:off x="1343689" y="2493575"/>
            <a:ext cx="581400" cy="8100"/>
          </a:xfrm>
          <a:prstGeom prst="straightConnector1">
            <a:avLst/>
          </a:prstGeom>
          <a:noFill/>
          <a:ln cap="flat" cmpd="sng" w="19050">
            <a:solidFill>
              <a:schemeClr val="dk2"/>
            </a:solidFill>
            <a:prstDash val="solid"/>
            <a:round/>
            <a:headEnd len="med" w="med" type="none"/>
            <a:tailEnd len="med" w="med" type="triangle"/>
          </a:ln>
        </p:spPr>
      </p:cxnSp>
      <p:cxnSp>
        <p:nvCxnSpPr>
          <p:cNvPr id="462" name="Google Shape;462;p31"/>
          <p:cNvCxnSpPr/>
          <p:nvPr/>
        </p:nvCxnSpPr>
        <p:spPr>
          <a:xfrm>
            <a:off x="1480183" y="2851338"/>
            <a:ext cx="581400" cy="8100"/>
          </a:xfrm>
          <a:prstGeom prst="straightConnector1">
            <a:avLst/>
          </a:prstGeom>
          <a:noFill/>
          <a:ln cap="flat" cmpd="sng" w="19050">
            <a:solidFill>
              <a:schemeClr val="dk2"/>
            </a:solidFill>
            <a:prstDash val="solid"/>
            <a:round/>
            <a:headEnd len="med" w="med" type="none"/>
            <a:tailEnd len="med" w="med" type="triangle"/>
          </a:ln>
        </p:spPr>
      </p:cxnSp>
      <p:cxnSp>
        <p:nvCxnSpPr>
          <p:cNvPr id="463" name="Google Shape;463;p31"/>
          <p:cNvCxnSpPr/>
          <p:nvPr/>
        </p:nvCxnSpPr>
        <p:spPr>
          <a:xfrm>
            <a:off x="1817127" y="4210175"/>
            <a:ext cx="581400" cy="8100"/>
          </a:xfrm>
          <a:prstGeom prst="straightConnector1">
            <a:avLst/>
          </a:prstGeom>
          <a:noFill/>
          <a:ln cap="flat" cmpd="sng" w="19050">
            <a:solidFill>
              <a:srgbClr val="FF0000"/>
            </a:solidFill>
            <a:prstDash val="solid"/>
            <a:round/>
            <a:headEnd len="med" w="med" type="none"/>
            <a:tailEnd len="med" w="med" type="triangle"/>
          </a:ln>
        </p:spPr>
      </p:cxnSp>
      <p:sp>
        <p:nvSpPr>
          <p:cNvPr id="464" name="Google Shape;464;p31"/>
          <p:cNvSpPr/>
          <p:nvPr/>
        </p:nvSpPr>
        <p:spPr>
          <a:xfrm>
            <a:off x="305450" y="4633450"/>
            <a:ext cx="2643900" cy="393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So many pathways related to signaling and immune system! </a:t>
            </a:r>
            <a:endParaRPr/>
          </a:p>
        </p:txBody>
      </p:sp>
      <p:cxnSp>
        <p:nvCxnSpPr>
          <p:cNvPr id="465" name="Google Shape;465;p31"/>
          <p:cNvCxnSpPr/>
          <p:nvPr/>
        </p:nvCxnSpPr>
        <p:spPr>
          <a:xfrm>
            <a:off x="1480183" y="1688175"/>
            <a:ext cx="581400" cy="8100"/>
          </a:xfrm>
          <a:prstGeom prst="straightConnector1">
            <a:avLst/>
          </a:prstGeom>
          <a:noFill/>
          <a:ln cap="flat" cmpd="sng" w="19050">
            <a:solidFill>
              <a:srgbClr val="0000FF"/>
            </a:solidFill>
            <a:prstDash val="solid"/>
            <a:round/>
            <a:headEnd len="med" w="med" type="none"/>
            <a:tailEnd len="med" w="med" type="triangle"/>
          </a:ln>
        </p:spPr>
      </p:cxnSp>
      <p:cxnSp>
        <p:nvCxnSpPr>
          <p:cNvPr id="466" name="Google Shape;466;p31"/>
          <p:cNvCxnSpPr/>
          <p:nvPr/>
        </p:nvCxnSpPr>
        <p:spPr>
          <a:xfrm>
            <a:off x="1131395" y="2672463"/>
            <a:ext cx="581400" cy="8100"/>
          </a:xfrm>
          <a:prstGeom prst="straightConnector1">
            <a:avLst/>
          </a:prstGeom>
          <a:noFill/>
          <a:ln cap="flat" cmpd="sng" w="19050">
            <a:solidFill>
              <a:srgbClr val="0000FF"/>
            </a:solidFill>
            <a:prstDash val="solid"/>
            <a:round/>
            <a:headEnd len="med" w="med" type="none"/>
            <a:tailEnd len="med" w="med" type="triangle"/>
          </a:ln>
        </p:spPr>
      </p:cxnSp>
      <p:cxnSp>
        <p:nvCxnSpPr>
          <p:cNvPr id="467" name="Google Shape;467;p31"/>
          <p:cNvCxnSpPr/>
          <p:nvPr/>
        </p:nvCxnSpPr>
        <p:spPr>
          <a:xfrm>
            <a:off x="1060425" y="3172663"/>
            <a:ext cx="581400" cy="8100"/>
          </a:xfrm>
          <a:prstGeom prst="straightConnector1">
            <a:avLst/>
          </a:prstGeom>
          <a:noFill/>
          <a:ln cap="flat" cmpd="sng" w="19050">
            <a:solidFill>
              <a:srgbClr val="0000FF"/>
            </a:solidFill>
            <a:prstDash val="solid"/>
            <a:round/>
            <a:headEnd len="med" w="med" type="none"/>
            <a:tailEnd len="med" w="med" type="triangle"/>
          </a:ln>
        </p:spPr>
      </p:cxnSp>
      <p:cxnSp>
        <p:nvCxnSpPr>
          <p:cNvPr id="468" name="Google Shape;468;p31"/>
          <p:cNvCxnSpPr/>
          <p:nvPr/>
        </p:nvCxnSpPr>
        <p:spPr>
          <a:xfrm>
            <a:off x="1285319" y="3691425"/>
            <a:ext cx="581400" cy="8100"/>
          </a:xfrm>
          <a:prstGeom prst="straightConnector1">
            <a:avLst/>
          </a:prstGeom>
          <a:noFill/>
          <a:ln cap="flat" cmpd="sng" w="19050">
            <a:solidFill>
              <a:srgbClr val="0000FF"/>
            </a:solidFill>
            <a:prstDash val="solid"/>
            <a:round/>
            <a:headEnd len="med" w="med"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6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14"/>
          <p:cNvSpPr txBox="1"/>
          <p:nvPr>
            <p:ph type="title"/>
          </p:nvPr>
        </p:nvSpPr>
        <p:spPr>
          <a:xfrm>
            <a:off x="1303800" y="598575"/>
            <a:ext cx="7030500" cy="2395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Ideas </a:t>
            </a:r>
            <a:r>
              <a:rPr lang="en"/>
              <a:t>Emerged!</a:t>
            </a:r>
            <a:endParaRPr>
              <a:solidFill>
                <a:srgbClr val="FF0000"/>
              </a:solidFill>
            </a:endParaRPr>
          </a:p>
        </p:txBody>
      </p:sp>
      <p:pic>
        <p:nvPicPr>
          <p:cNvPr id="285" name="Google Shape;285;p14"/>
          <p:cNvPicPr preferRelativeResize="0"/>
          <p:nvPr/>
        </p:nvPicPr>
        <p:blipFill>
          <a:blip r:embed="rId3">
            <a:alphaModFix/>
          </a:blip>
          <a:stretch>
            <a:fillRect/>
          </a:stretch>
        </p:blipFill>
        <p:spPr>
          <a:xfrm>
            <a:off x="6421525" y="598577"/>
            <a:ext cx="1899175" cy="1242100"/>
          </a:xfrm>
          <a:prstGeom prst="rect">
            <a:avLst/>
          </a:prstGeom>
          <a:noFill/>
          <a:ln>
            <a:noFill/>
          </a:ln>
        </p:spPr>
      </p:pic>
      <p:sp>
        <p:nvSpPr>
          <p:cNvPr id="286" name="Google Shape;286;p14"/>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287" name="Google Shape;287;p14"/>
          <p:cNvPicPr preferRelativeResize="0"/>
          <p:nvPr/>
        </p:nvPicPr>
        <p:blipFill>
          <a:blip r:embed="rId4">
            <a:alphaModFix/>
          </a:blip>
          <a:stretch>
            <a:fillRect/>
          </a:stretch>
        </p:blipFill>
        <p:spPr>
          <a:xfrm>
            <a:off x="6939975" y="2870450"/>
            <a:ext cx="1246375" cy="1661200"/>
          </a:xfrm>
          <a:prstGeom prst="rect">
            <a:avLst/>
          </a:prstGeom>
          <a:noFill/>
          <a:ln>
            <a:noFill/>
          </a:ln>
        </p:spPr>
      </p:pic>
      <p:pic>
        <p:nvPicPr>
          <p:cNvPr id="288" name="Google Shape;288;p14"/>
          <p:cNvPicPr preferRelativeResize="0"/>
          <p:nvPr/>
        </p:nvPicPr>
        <p:blipFill rotWithShape="1">
          <a:blip r:embed="rId5">
            <a:alphaModFix/>
          </a:blip>
          <a:srcRect b="50585" l="0" r="0" t="0"/>
          <a:stretch/>
        </p:blipFill>
        <p:spPr>
          <a:xfrm>
            <a:off x="872550" y="1377725"/>
            <a:ext cx="5250983" cy="3004676"/>
          </a:xfrm>
          <a:prstGeom prst="rect">
            <a:avLst/>
          </a:prstGeom>
          <a:noFill/>
          <a:ln>
            <a:noFill/>
          </a:ln>
        </p:spPr>
      </p:pic>
      <p:sp>
        <p:nvSpPr>
          <p:cNvPr id="289" name="Google Shape;289;p14"/>
          <p:cNvSpPr txBox="1"/>
          <p:nvPr/>
        </p:nvSpPr>
        <p:spPr>
          <a:xfrm>
            <a:off x="872550" y="4382400"/>
            <a:ext cx="6188400" cy="6156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lang="en"/>
              <a:t>Well… 439 millions are </a:t>
            </a:r>
            <a:r>
              <a:rPr lang="en"/>
              <a:t>diagnosed</a:t>
            </a:r>
            <a:r>
              <a:rPr lang="en"/>
              <a:t> by 2017 (Khan et al. 2020)</a:t>
            </a:r>
            <a:endParaRPr/>
          </a:p>
          <a:p>
            <a:pPr indent="-317500" lvl="0" marL="457200" rtl="0" algn="l">
              <a:spcBef>
                <a:spcPts val="0"/>
              </a:spcBef>
              <a:spcAft>
                <a:spcPts val="0"/>
              </a:spcAft>
              <a:buSzPts val="1400"/>
              <a:buChar char="●"/>
            </a:pPr>
            <a:r>
              <a:rPr lang="en"/>
              <a:t>Ninth leading cause for mortality</a:t>
            </a:r>
            <a:endParaRPr/>
          </a:p>
        </p:txBody>
      </p:sp>
      <p:sp>
        <p:nvSpPr>
          <p:cNvPr id="290" name="Google Shape;290;p14"/>
          <p:cNvSpPr/>
          <p:nvPr/>
        </p:nvSpPr>
        <p:spPr>
          <a:xfrm>
            <a:off x="759600" y="1323850"/>
            <a:ext cx="314700" cy="2280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sp>
        <p:nvSpPr>
          <p:cNvPr id="473" name="Google Shape;473;p32"/>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3000"/>
              <a:t>PID - Result</a:t>
            </a:r>
            <a:endParaRPr sz="3000"/>
          </a:p>
        </p:txBody>
      </p:sp>
      <p:sp>
        <p:nvSpPr>
          <p:cNvPr id="474" name="Google Shape;474;p32"/>
          <p:cNvSpPr txBox="1"/>
          <p:nvPr>
            <p:ph idx="1" type="body"/>
          </p:nvPr>
        </p:nvSpPr>
        <p:spPr>
          <a:xfrm>
            <a:off x="1303800" y="1797875"/>
            <a:ext cx="7030500" cy="2541600"/>
          </a:xfrm>
          <a:prstGeom prst="rect">
            <a:avLst/>
          </a:prstGeom>
        </p:spPr>
        <p:txBody>
          <a:bodyPr anchorCtr="0" anchor="t" bIns="91425" lIns="91425" spcFirstLastPara="1" rIns="91425" wrap="square" tIns="91425">
            <a:normAutofit/>
          </a:bodyPr>
          <a:lstStyle/>
          <a:p>
            <a:pPr indent="-355600" lvl="0" marL="457200" rtl="0" algn="l">
              <a:spcBef>
                <a:spcPts val="0"/>
              </a:spcBef>
              <a:spcAft>
                <a:spcPts val="0"/>
              </a:spcAft>
              <a:buSzPts val="2000"/>
              <a:buChar char="●"/>
            </a:pPr>
            <a:r>
              <a:rPr lang="en" sz="2000"/>
              <a:t>fgsea analysis: a total of 25 (out of 196) pathways are identified (p.adj&lt;0.05) </a:t>
            </a:r>
            <a:endParaRPr sz="2000"/>
          </a:p>
          <a:p>
            <a:pPr indent="-355600" lvl="1" marL="914400" rtl="0" algn="l">
              <a:spcBef>
                <a:spcPts val="0"/>
              </a:spcBef>
              <a:spcAft>
                <a:spcPts val="0"/>
              </a:spcAft>
              <a:buSzPts val="2000"/>
              <a:buChar char="○"/>
            </a:pPr>
            <a:r>
              <a:rPr lang="en" sz="2000"/>
              <a:t>C</a:t>
            </a:r>
            <a:r>
              <a:rPr lang="en" sz="2000"/>
              <a:t>ellular processes (e.g., cell proliferation or cell migration) </a:t>
            </a:r>
            <a:endParaRPr sz="2000"/>
          </a:p>
          <a:p>
            <a:pPr indent="-355600" lvl="1" marL="914400" rtl="0" algn="l">
              <a:spcBef>
                <a:spcPts val="0"/>
              </a:spcBef>
              <a:spcAft>
                <a:spcPts val="0"/>
              </a:spcAft>
              <a:buSzPts val="2000"/>
              <a:buChar char="○"/>
            </a:pPr>
            <a:r>
              <a:rPr lang="en" sz="2000"/>
              <a:t>Immune system </a:t>
            </a:r>
            <a:endParaRPr sz="2000"/>
          </a:p>
        </p:txBody>
      </p:sp>
      <p:sp>
        <p:nvSpPr>
          <p:cNvPr id="475" name="Google Shape;475;p32"/>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 name="Shape 479"/>
        <p:cNvGrpSpPr/>
        <p:nvPr/>
      </p:nvGrpSpPr>
      <p:grpSpPr>
        <a:xfrm>
          <a:off x="0" y="0"/>
          <a:ext cx="0" cy="0"/>
          <a:chOff x="0" y="0"/>
          <a:chExt cx="0" cy="0"/>
        </a:xfrm>
      </p:grpSpPr>
      <p:sp>
        <p:nvSpPr>
          <p:cNvPr id="480" name="Google Shape;480;p33"/>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PID - Result</a:t>
            </a:r>
            <a:endParaRPr/>
          </a:p>
        </p:txBody>
      </p:sp>
      <p:sp>
        <p:nvSpPr>
          <p:cNvPr id="481" name="Google Shape;481;p33"/>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482" name="Google Shape;482;p33"/>
          <p:cNvPicPr preferRelativeResize="0"/>
          <p:nvPr/>
        </p:nvPicPr>
        <p:blipFill rotWithShape="1">
          <a:blip r:embed="rId3">
            <a:alphaModFix/>
          </a:blip>
          <a:srcRect b="0" l="0" r="0" t="4970"/>
          <a:stretch/>
        </p:blipFill>
        <p:spPr>
          <a:xfrm>
            <a:off x="1212275" y="1292675"/>
            <a:ext cx="6561749" cy="3850825"/>
          </a:xfrm>
          <a:prstGeom prst="rect">
            <a:avLst/>
          </a:prstGeom>
          <a:noFill/>
          <a:ln>
            <a:noFill/>
          </a:ln>
        </p:spPr>
      </p:pic>
      <p:cxnSp>
        <p:nvCxnSpPr>
          <p:cNvPr id="483" name="Google Shape;483;p33"/>
          <p:cNvCxnSpPr/>
          <p:nvPr/>
        </p:nvCxnSpPr>
        <p:spPr>
          <a:xfrm>
            <a:off x="1381075" y="1676875"/>
            <a:ext cx="731400" cy="8100"/>
          </a:xfrm>
          <a:prstGeom prst="straightConnector1">
            <a:avLst/>
          </a:prstGeom>
          <a:noFill/>
          <a:ln cap="flat" cmpd="sng" w="19050">
            <a:solidFill>
              <a:srgbClr val="FF0000"/>
            </a:solidFill>
            <a:prstDash val="solid"/>
            <a:round/>
            <a:headEnd len="med" w="med" type="none"/>
            <a:tailEnd len="med" w="med" type="triangle"/>
          </a:ln>
        </p:spPr>
      </p:cxnSp>
      <p:cxnSp>
        <p:nvCxnSpPr>
          <p:cNvPr id="484" name="Google Shape;484;p33"/>
          <p:cNvCxnSpPr/>
          <p:nvPr/>
        </p:nvCxnSpPr>
        <p:spPr>
          <a:xfrm>
            <a:off x="1481325" y="1808400"/>
            <a:ext cx="731400" cy="8100"/>
          </a:xfrm>
          <a:prstGeom prst="straightConnector1">
            <a:avLst/>
          </a:prstGeom>
          <a:noFill/>
          <a:ln cap="flat" cmpd="sng" w="19050">
            <a:solidFill>
              <a:srgbClr val="FF0000"/>
            </a:solidFill>
            <a:prstDash val="solid"/>
            <a:round/>
            <a:headEnd len="med" w="med" type="none"/>
            <a:tailEnd len="med" w="med" type="triangle"/>
          </a:ln>
        </p:spPr>
      </p:cxnSp>
      <p:cxnSp>
        <p:nvCxnSpPr>
          <p:cNvPr id="485" name="Google Shape;485;p33"/>
          <p:cNvCxnSpPr/>
          <p:nvPr/>
        </p:nvCxnSpPr>
        <p:spPr>
          <a:xfrm>
            <a:off x="1435475" y="2202975"/>
            <a:ext cx="731400" cy="8100"/>
          </a:xfrm>
          <a:prstGeom prst="straightConnector1">
            <a:avLst/>
          </a:prstGeom>
          <a:noFill/>
          <a:ln cap="flat" cmpd="sng" w="19050">
            <a:solidFill>
              <a:srgbClr val="FF0000"/>
            </a:solidFill>
            <a:prstDash val="solid"/>
            <a:round/>
            <a:headEnd len="med" w="med" type="none"/>
            <a:tailEnd len="med" w="med" type="triangle"/>
          </a:ln>
        </p:spPr>
      </p:cxnSp>
      <p:cxnSp>
        <p:nvCxnSpPr>
          <p:cNvPr id="486" name="Google Shape;486;p33"/>
          <p:cNvCxnSpPr/>
          <p:nvPr/>
        </p:nvCxnSpPr>
        <p:spPr>
          <a:xfrm>
            <a:off x="1564775" y="3068950"/>
            <a:ext cx="731400" cy="8100"/>
          </a:xfrm>
          <a:prstGeom prst="straightConnector1">
            <a:avLst/>
          </a:prstGeom>
          <a:noFill/>
          <a:ln cap="flat" cmpd="sng" w="19050">
            <a:solidFill>
              <a:srgbClr val="FF0000"/>
            </a:solidFill>
            <a:prstDash val="solid"/>
            <a:round/>
            <a:headEnd len="med" w="med" type="none"/>
            <a:tailEnd len="med" w="med" type="triangle"/>
          </a:ln>
        </p:spPr>
      </p:cxnSp>
      <p:cxnSp>
        <p:nvCxnSpPr>
          <p:cNvPr id="487" name="Google Shape;487;p33"/>
          <p:cNvCxnSpPr/>
          <p:nvPr/>
        </p:nvCxnSpPr>
        <p:spPr>
          <a:xfrm>
            <a:off x="1481325" y="3179600"/>
            <a:ext cx="731400" cy="8100"/>
          </a:xfrm>
          <a:prstGeom prst="straightConnector1">
            <a:avLst/>
          </a:prstGeom>
          <a:noFill/>
          <a:ln cap="flat" cmpd="sng" w="19050">
            <a:solidFill>
              <a:srgbClr val="FF0000"/>
            </a:solidFill>
            <a:prstDash val="solid"/>
            <a:round/>
            <a:headEnd len="med" w="med" type="none"/>
            <a:tailEnd len="med" w="med" type="triangle"/>
          </a:ln>
        </p:spPr>
      </p:cxnSp>
      <p:cxnSp>
        <p:nvCxnSpPr>
          <p:cNvPr id="488" name="Google Shape;488;p33"/>
          <p:cNvCxnSpPr/>
          <p:nvPr/>
        </p:nvCxnSpPr>
        <p:spPr>
          <a:xfrm>
            <a:off x="1481325" y="3592825"/>
            <a:ext cx="731400" cy="8100"/>
          </a:xfrm>
          <a:prstGeom prst="straightConnector1">
            <a:avLst/>
          </a:prstGeom>
          <a:noFill/>
          <a:ln cap="flat" cmpd="sng" w="19050">
            <a:solidFill>
              <a:srgbClr val="FF0000"/>
            </a:solidFill>
            <a:prstDash val="solid"/>
            <a:round/>
            <a:headEnd len="med" w="med" type="none"/>
            <a:tailEnd len="med" w="med" type="triangle"/>
          </a:ln>
        </p:spPr>
      </p:cxnSp>
      <p:cxnSp>
        <p:nvCxnSpPr>
          <p:cNvPr id="489" name="Google Shape;489;p33"/>
          <p:cNvCxnSpPr/>
          <p:nvPr/>
        </p:nvCxnSpPr>
        <p:spPr>
          <a:xfrm>
            <a:off x="1303800" y="4006050"/>
            <a:ext cx="731400" cy="8100"/>
          </a:xfrm>
          <a:prstGeom prst="straightConnector1">
            <a:avLst/>
          </a:prstGeom>
          <a:noFill/>
          <a:ln cap="flat" cmpd="sng" w="19050">
            <a:solidFill>
              <a:srgbClr val="FF0000"/>
            </a:solidFill>
            <a:prstDash val="solid"/>
            <a:round/>
            <a:headEnd len="med" w="med" type="none"/>
            <a:tailEnd len="med" w="med" type="triangle"/>
          </a:ln>
        </p:spPr>
      </p:cxnSp>
      <p:cxnSp>
        <p:nvCxnSpPr>
          <p:cNvPr id="490" name="Google Shape;490;p33"/>
          <p:cNvCxnSpPr/>
          <p:nvPr/>
        </p:nvCxnSpPr>
        <p:spPr>
          <a:xfrm>
            <a:off x="1481325" y="4156225"/>
            <a:ext cx="731400" cy="8100"/>
          </a:xfrm>
          <a:prstGeom prst="straightConnector1">
            <a:avLst/>
          </a:prstGeom>
          <a:noFill/>
          <a:ln cap="flat" cmpd="sng" w="19050">
            <a:solidFill>
              <a:srgbClr val="FF0000"/>
            </a:solidFill>
            <a:prstDash val="solid"/>
            <a:round/>
            <a:headEnd len="med" w="med" type="none"/>
            <a:tailEnd len="med" w="med" type="triangle"/>
          </a:ln>
        </p:spPr>
      </p:cxnSp>
      <p:cxnSp>
        <p:nvCxnSpPr>
          <p:cNvPr id="491" name="Google Shape;491;p33"/>
          <p:cNvCxnSpPr/>
          <p:nvPr/>
        </p:nvCxnSpPr>
        <p:spPr>
          <a:xfrm>
            <a:off x="1381075" y="2635963"/>
            <a:ext cx="731400" cy="8100"/>
          </a:xfrm>
          <a:prstGeom prst="straightConnector1">
            <a:avLst/>
          </a:prstGeom>
          <a:noFill/>
          <a:ln cap="flat" cmpd="sng" w="19050">
            <a:solidFill>
              <a:srgbClr val="FF0000"/>
            </a:solidFill>
            <a:prstDash val="solid"/>
            <a:round/>
            <a:headEnd len="med" w="med" type="none"/>
            <a:tailEnd len="med" w="med" type="triangle"/>
          </a:ln>
        </p:spPr>
      </p:cxn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 name="Shape 495"/>
        <p:cNvGrpSpPr/>
        <p:nvPr/>
      </p:nvGrpSpPr>
      <p:grpSpPr>
        <a:xfrm>
          <a:off x="0" y="0"/>
          <a:ext cx="0" cy="0"/>
          <a:chOff x="0" y="0"/>
          <a:chExt cx="0" cy="0"/>
        </a:xfrm>
      </p:grpSpPr>
      <p:sp>
        <p:nvSpPr>
          <p:cNvPr id="496" name="Google Shape;496;p34"/>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Result - ImmuneSigDB</a:t>
            </a:r>
            <a:endParaRPr/>
          </a:p>
        </p:txBody>
      </p:sp>
      <p:sp>
        <p:nvSpPr>
          <p:cNvPr id="497" name="Google Shape;497;p34"/>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sz="2000"/>
              <a:t>fgsea analysis: </a:t>
            </a:r>
            <a:r>
              <a:rPr lang="en" sz="2400"/>
              <a:t> </a:t>
            </a:r>
            <a:r>
              <a:rPr lang="en" sz="2000"/>
              <a:t>A total of 1970 (out of 4872) significant pathways are identified (p.adjust &lt;0.05)</a:t>
            </a:r>
            <a:endParaRPr sz="2000"/>
          </a:p>
          <a:p>
            <a:pPr indent="0" lvl="0" marL="0" rtl="0" algn="l">
              <a:spcBef>
                <a:spcPts val="1200"/>
              </a:spcBef>
              <a:spcAft>
                <a:spcPts val="0"/>
              </a:spcAft>
              <a:buNone/>
            </a:pPr>
            <a:r>
              <a:t/>
            </a:r>
            <a:endParaRPr sz="1700"/>
          </a:p>
          <a:p>
            <a:pPr indent="0" lvl="0" marL="0" rtl="0" algn="l">
              <a:spcBef>
                <a:spcPts val="1200"/>
              </a:spcBef>
              <a:spcAft>
                <a:spcPts val="1200"/>
              </a:spcAft>
              <a:buNone/>
            </a:pPr>
            <a:r>
              <a:t/>
            </a:r>
            <a:endParaRPr/>
          </a:p>
        </p:txBody>
      </p:sp>
      <p:sp>
        <p:nvSpPr>
          <p:cNvPr id="498" name="Google Shape;498;p34"/>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2" name="Shape 502"/>
        <p:cNvGrpSpPr/>
        <p:nvPr/>
      </p:nvGrpSpPr>
      <p:grpSpPr>
        <a:xfrm>
          <a:off x="0" y="0"/>
          <a:ext cx="0" cy="0"/>
          <a:chOff x="0" y="0"/>
          <a:chExt cx="0" cy="0"/>
        </a:xfrm>
      </p:grpSpPr>
      <p:sp>
        <p:nvSpPr>
          <p:cNvPr id="503" name="Google Shape;503;p35"/>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Result - ImmuneSigDB</a:t>
            </a:r>
            <a:endParaRPr/>
          </a:p>
        </p:txBody>
      </p:sp>
      <p:sp>
        <p:nvSpPr>
          <p:cNvPr id="504" name="Google Shape;504;p35"/>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505" name="Google Shape;505;p35"/>
          <p:cNvPicPr preferRelativeResize="0"/>
          <p:nvPr/>
        </p:nvPicPr>
        <p:blipFill>
          <a:blip r:embed="rId3">
            <a:alphaModFix/>
          </a:blip>
          <a:stretch>
            <a:fillRect/>
          </a:stretch>
        </p:blipFill>
        <p:spPr>
          <a:xfrm>
            <a:off x="646700" y="299488"/>
            <a:ext cx="7590476" cy="4636176"/>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 name="Shape 509"/>
        <p:cNvGrpSpPr/>
        <p:nvPr/>
      </p:nvGrpSpPr>
      <p:grpSpPr>
        <a:xfrm>
          <a:off x="0" y="0"/>
          <a:ext cx="0" cy="0"/>
          <a:chOff x="0" y="0"/>
          <a:chExt cx="0" cy="0"/>
        </a:xfrm>
      </p:grpSpPr>
      <p:sp>
        <p:nvSpPr>
          <p:cNvPr id="510" name="Google Shape;510;p36"/>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Result - KEGG</a:t>
            </a:r>
            <a:endParaRPr/>
          </a:p>
        </p:txBody>
      </p:sp>
      <p:sp>
        <p:nvSpPr>
          <p:cNvPr id="511" name="Google Shape;511;p36"/>
          <p:cNvSpPr txBox="1"/>
          <p:nvPr>
            <p:ph idx="1" type="body"/>
          </p:nvPr>
        </p:nvSpPr>
        <p:spPr>
          <a:xfrm>
            <a:off x="1303800" y="1519175"/>
            <a:ext cx="7030500" cy="2991600"/>
          </a:xfrm>
          <a:prstGeom prst="rect">
            <a:avLst/>
          </a:prstGeom>
        </p:spPr>
        <p:txBody>
          <a:bodyPr anchorCtr="0" anchor="t" bIns="91425" lIns="91425" spcFirstLastPara="1" rIns="91425" wrap="square" tIns="91425">
            <a:normAutofit/>
          </a:bodyPr>
          <a:lstStyle/>
          <a:p>
            <a:pPr indent="-355600" lvl="0" marL="457200" rtl="0" algn="l">
              <a:spcBef>
                <a:spcPts val="0"/>
              </a:spcBef>
              <a:spcAft>
                <a:spcPts val="0"/>
              </a:spcAft>
              <a:buSzPts val="2000"/>
              <a:buChar char="●"/>
            </a:pPr>
            <a:r>
              <a:rPr lang="en" sz="2000"/>
              <a:t>fgsea analysis: 3</a:t>
            </a:r>
            <a:r>
              <a:rPr lang="en" sz="2000"/>
              <a:t>4 pathways are identified as significant (FDR&lt;0.05)</a:t>
            </a:r>
            <a:endParaRPr sz="2000"/>
          </a:p>
          <a:p>
            <a:pPr indent="-355600" lvl="1" marL="914400" rtl="0" algn="l">
              <a:spcBef>
                <a:spcPts val="0"/>
              </a:spcBef>
              <a:spcAft>
                <a:spcPts val="0"/>
              </a:spcAft>
              <a:buSzPts val="2000"/>
              <a:buChar char="○"/>
            </a:pPr>
            <a:r>
              <a:rPr lang="en" sz="2000"/>
              <a:t>Signaling pathways</a:t>
            </a:r>
            <a:endParaRPr sz="2000"/>
          </a:p>
          <a:p>
            <a:pPr indent="-355600" lvl="1" marL="914400" rtl="0" algn="l">
              <a:spcBef>
                <a:spcPts val="0"/>
              </a:spcBef>
              <a:spcAft>
                <a:spcPts val="0"/>
              </a:spcAft>
              <a:buSzPts val="2000"/>
              <a:buChar char="○"/>
            </a:pPr>
            <a:r>
              <a:rPr lang="en" sz="2000"/>
              <a:t>Metabolism </a:t>
            </a:r>
            <a:endParaRPr sz="2000"/>
          </a:p>
          <a:p>
            <a:pPr indent="-355600" lvl="1" marL="914400" rtl="0" algn="l">
              <a:spcBef>
                <a:spcPts val="0"/>
              </a:spcBef>
              <a:spcAft>
                <a:spcPts val="0"/>
              </a:spcAft>
              <a:buSzPts val="2000"/>
              <a:buChar char="○"/>
            </a:pPr>
            <a:r>
              <a:rPr lang="en" sz="2000"/>
              <a:t>Immune system/Pathogen infection</a:t>
            </a:r>
            <a:endParaRPr sz="2000"/>
          </a:p>
          <a:p>
            <a:pPr indent="-355600" lvl="1" marL="914400" rtl="0" algn="l">
              <a:spcBef>
                <a:spcPts val="0"/>
              </a:spcBef>
              <a:spcAft>
                <a:spcPts val="0"/>
              </a:spcAft>
              <a:buSzPts val="2000"/>
              <a:buChar char="○"/>
            </a:pPr>
            <a:r>
              <a:rPr lang="en" sz="2000"/>
              <a:t>Disease pathways</a:t>
            </a:r>
            <a:endParaRPr sz="2000"/>
          </a:p>
        </p:txBody>
      </p:sp>
      <p:sp>
        <p:nvSpPr>
          <p:cNvPr id="512" name="Google Shape;512;p36"/>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 name="Shape 516"/>
        <p:cNvGrpSpPr/>
        <p:nvPr/>
      </p:nvGrpSpPr>
      <p:grpSpPr>
        <a:xfrm>
          <a:off x="0" y="0"/>
          <a:ext cx="0" cy="0"/>
          <a:chOff x="0" y="0"/>
          <a:chExt cx="0" cy="0"/>
        </a:xfrm>
      </p:grpSpPr>
      <p:sp>
        <p:nvSpPr>
          <p:cNvPr id="517" name="Google Shape;517;p37"/>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Result - KEGG</a:t>
            </a:r>
            <a:endParaRPr/>
          </a:p>
        </p:txBody>
      </p:sp>
      <p:sp>
        <p:nvSpPr>
          <p:cNvPr id="518" name="Google Shape;518;p37"/>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519" name="Google Shape;519;p37"/>
          <p:cNvPicPr preferRelativeResize="0"/>
          <p:nvPr/>
        </p:nvPicPr>
        <p:blipFill rotWithShape="1">
          <a:blip r:embed="rId3">
            <a:alphaModFix/>
          </a:blip>
          <a:srcRect b="0" l="0" r="0" t="2267"/>
          <a:stretch/>
        </p:blipFill>
        <p:spPr>
          <a:xfrm>
            <a:off x="1379875" y="1083250"/>
            <a:ext cx="6716849" cy="4147051"/>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 name="Shape 523"/>
        <p:cNvGrpSpPr/>
        <p:nvPr/>
      </p:nvGrpSpPr>
      <p:grpSpPr>
        <a:xfrm>
          <a:off x="0" y="0"/>
          <a:ext cx="0" cy="0"/>
          <a:chOff x="0" y="0"/>
          <a:chExt cx="0" cy="0"/>
        </a:xfrm>
      </p:grpSpPr>
      <p:sp>
        <p:nvSpPr>
          <p:cNvPr id="524" name="Google Shape;524;p38"/>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KEGG Enrichment Map</a:t>
            </a:r>
            <a:endParaRPr/>
          </a:p>
        </p:txBody>
      </p:sp>
      <p:sp>
        <p:nvSpPr>
          <p:cNvPr id="525" name="Google Shape;525;p38"/>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526" name="Google Shape;526;p38"/>
          <p:cNvPicPr preferRelativeResize="0"/>
          <p:nvPr/>
        </p:nvPicPr>
        <p:blipFill>
          <a:blip r:embed="rId3">
            <a:alphaModFix/>
          </a:blip>
          <a:stretch>
            <a:fillRect/>
          </a:stretch>
        </p:blipFill>
        <p:spPr>
          <a:xfrm>
            <a:off x="1063750" y="1128200"/>
            <a:ext cx="5642900" cy="4015299"/>
          </a:xfrm>
          <a:prstGeom prst="rect">
            <a:avLst/>
          </a:prstGeom>
          <a:noFill/>
          <a:ln>
            <a:noFill/>
          </a:ln>
        </p:spPr>
      </p:pic>
      <p:pic>
        <p:nvPicPr>
          <p:cNvPr id="527" name="Google Shape;527;p38"/>
          <p:cNvPicPr preferRelativeResize="0"/>
          <p:nvPr/>
        </p:nvPicPr>
        <p:blipFill>
          <a:blip r:embed="rId4">
            <a:alphaModFix/>
          </a:blip>
          <a:stretch>
            <a:fillRect/>
          </a:stretch>
        </p:blipFill>
        <p:spPr>
          <a:xfrm>
            <a:off x="6560075" y="598575"/>
            <a:ext cx="2456299" cy="1842224"/>
          </a:xfrm>
          <a:prstGeom prst="rect">
            <a:avLst/>
          </a:prstGeom>
          <a:noFill/>
          <a:ln>
            <a:noFill/>
          </a:ln>
        </p:spPr>
      </p:pic>
      <p:pic>
        <p:nvPicPr>
          <p:cNvPr id="528" name="Google Shape;528;p38"/>
          <p:cNvPicPr preferRelativeResize="0"/>
          <p:nvPr/>
        </p:nvPicPr>
        <p:blipFill rotWithShape="1">
          <a:blip r:embed="rId5">
            <a:alphaModFix/>
          </a:blip>
          <a:srcRect b="5443" l="3735" r="4940" t="1351"/>
          <a:stretch/>
        </p:blipFill>
        <p:spPr>
          <a:xfrm>
            <a:off x="6705291" y="2522550"/>
            <a:ext cx="2165859" cy="1842225"/>
          </a:xfrm>
          <a:prstGeom prst="rect">
            <a:avLst/>
          </a:prstGeom>
          <a:noFill/>
          <a:ln>
            <a:noFill/>
          </a:ln>
        </p:spPr>
      </p:pic>
      <p:sp>
        <p:nvSpPr>
          <p:cNvPr id="529" name="Google Shape;529;p38"/>
          <p:cNvSpPr/>
          <p:nvPr/>
        </p:nvSpPr>
        <p:spPr>
          <a:xfrm>
            <a:off x="6560025" y="1128200"/>
            <a:ext cx="2456400" cy="924000"/>
          </a:xfrm>
          <a:prstGeom prst="rect">
            <a:avLst/>
          </a:prstGeom>
          <a:solidFill>
            <a:schemeClr val="lt2"/>
          </a:solidFill>
          <a:ln cap="flat" cmpd="sng" w="9525">
            <a:solidFill>
              <a:srgbClr val="0A0A0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rgbClr val="0A0A0A"/>
                </a:solidFill>
                <a:latin typeface="Nunito"/>
                <a:ea typeface="Nunito"/>
                <a:cs typeface="Nunito"/>
                <a:sym typeface="Nunito"/>
              </a:rPr>
              <a:t>TCF7L2 gene</a:t>
            </a:r>
            <a:endParaRPr b="1">
              <a:solidFill>
                <a:srgbClr val="0A0A0A"/>
              </a:solidFill>
              <a:latin typeface="Nunito"/>
              <a:ea typeface="Nunito"/>
              <a:cs typeface="Nunito"/>
              <a:sym typeface="Nunito"/>
            </a:endParaRPr>
          </a:p>
          <a:p>
            <a:pPr indent="0" lvl="0" marL="0" rtl="0" algn="l">
              <a:spcBef>
                <a:spcPts val="0"/>
              </a:spcBef>
              <a:spcAft>
                <a:spcPts val="0"/>
              </a:spcAft>
              <a:buNone/>
            </a:pPr>
            <a:r>
              <a:rPr b="1" lang="en">
                <a:solidFill>
                  <a:srgbClr val="0A0A0A"/>
                </a:solidFill>
                <a:latin typeface="Nunito"/>
                <a:ea typeface="Nunito"/>
                <a:cs typeface="Nunito"/>
                <a:sym typeface="Nunito"/>
              </a:rPr>
              <a:t>MAPK signaling pathway</a:t>
            </a:r>
            <a:endParaRPr b="1">
              <a:solidFill>
                <a:srgbClr val="0A0A0A"/>
              </a:solidFill>
              <a:latin typeface="Nunito"/>
              <a:ea typeface="Nunito"/>
              <a:cs typeface="Nunito"/>
              <a:sym typeface="Nunito"/>
            </a:endParaRPr>
          </a:p>
          <a:p>
            <a:pPr indent="0" lvl="0" marL="0" rtl="0" algn="l">
              <a:spcBef>
                <a:spcPts val="0"/>
              </a:spcBef>
              <a:spcAft>
                <a:spcPts val="0"/>
              </a:spcAft>
              <a:buNone/>
            </a:pPr>
            <a:r>
              <a:rPr b="1" lang="en">
                <a:solidFill>
                  <a:srgbClr val="0A0A0A"/>
                </a:solidFill>
                <a:latin typeface="Nunito"/>
                <a:ea typeface="Nunito"/>
                <a:cs typeface="Nunito"/>
                <a:sym typeface="Nunito"/>
              </a:rPr>
              <a:t>TFG beta signaling pathway</a:t>
            </a:r>
            <a:endParaRPr>
              <a:solidFill>
                <a:srgbClr val="0A0A0A"/>
              </a:solidFill>
            </a:endParaRPr>
          </a:p>
        </p:txBody>
      </p:sp>
      <p:sp>
        <p:nvSpPr>
          <p:cNvPr id="530" name="Google Shape;530;p38"/>
          <p:cNvSpPr/>
          <p:nvPr/>
        </p:nvSpPr>
        <p:spPr>
          <a:xfrm>
            <a:off x="6560025" y="3126888"/>
            <a:ext cx="2456400" cy="924000"/>
          </a:xfrm>
          <a:prstGeom prst="rect">
            <a:avLst/>
          </a:prstGeom>
          <a:solidFill>
            <a:schemeClr val="lt2"/>
          </a:solidFill>
          <a:ln cap="flat" cmpd="sng" w="9525">
            <a:solidFill>
              <a:srgbClr val="0A0A0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rgbClr val="0A0A0A"/>
                </a:solidFill>
                <a:latin typeface="Nunito"/>
                <a:ea typeface="Nunito"/>
                <a:cs typeface="Nunito"/>
                <a:sym typeface="Nunito"/>
              </a:rPr>
              <a:t>PIK3 pathway</a:t>
            </a:r>
            <a:endParaRPr b="1">
              <a:solidFill>
                <a:srgbClr val="0A0A0A"/>
              </a:solidFill>
              <a:latin typeface="Nunito"/>
              <a:ea typeface="Nunito"/>
              <a:cs typeface="Nunito"/>
              <a:sym typeface="Nunito"/>
            </a:endParaRPr>
          </a:p>
          <a:p>
            <a:pPr indent="0" lvl="0" marL="0" rtl="0" algn="l">
              <a:spcBef>
                <a:spcPts val="0"/>
              </a:spcBef>
              <a:spcAft>
                <a:spcPts val="0"/>
              </a:spcAft>
              <a:buNone/>
            </a:pPr>
            <a:r>
              <a:rPr b="1" lang="en">
                <a:solidFill>
                  <a:srgbClr val="0A0A0A"/>
                </a:solidFill>
                <a:latin typeface="Nunito"/>
                <a:ea typeface="Nunito"/>
                <a:cs typeface="Nunito"/>
                <a:sym typeface="Nunito"/>
              </a:rPr>
              <a:t>MAPK signaling pathway</a:t>
            </a:r>
            <a:endParaRPr b="1">
              <a:solidFill>
                <a:srgbClr val="0A0A0A"/>
              </a:solidFill>
              <a:latin typeface="Nunito"/>
              <a:ea typeface="Nunito"/>
              <a:cs typeface="Nunito"/>
              <a:sym typeface="Nunito"/>
            </a:endParaRPr>
          </a:p>
          <a:p>
            <a:pPr indent="0" lvl="0" marL="0" rtl="0" algn="l">
              <a:spcBef>
                <a:spcPts val="0"/>
              </a:spcBef>
              <a:spcAft>
                <a:spcPts val="0"/>
              </a:spcAft>
              <a:buNone/>
            </a:pPr>
            <a:r>
              <a:rPr b="1" lang="en">
                <a:solidFill>
                  <a:srgbClr val="0A0A0A"/>
                </a:solidFill>
                <a:latin typeface="Nunito"/>
                <a:ea typeface="Nunito"/>
                <a:cs typeface="Nunito"/>
                <a:sym typeface="Nunito"/>
              </a:rPr>
              <a:t>JAK-STAT pathway</a:t>
            </a:r>
            <a:endParaRPr>
              <a:solidFill>
                <a:srgbClr val="0A0A0A"/>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2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3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4" name="Shape 534"/>
        <p:cNvGrpSpPr/>
        <p:nvPr/>
      </p:nvGrpSpPr>
      <p:grpSpPr>
        <a:xfrm>
          <a:off x="0" y="0"/>
          <a:ext cx="0" cy="0"/>
          <a:chOff x="0" y="0"/>
          <a:chExt cx="0" cy="0"/>
        </a:xfrm>
      </p:grpSpPr>
      <p:sp>
        <p:nvSpPr>
          <p:cNvPr id="535" name="Google Shape;535;p39"/>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KEGG Ridge Plot</a:t>
            </a:r>
            <a:endParaRPr/>
          </a:p>
        </p:txBody>
      </p:sp>
      <p:sp>
        <p:nvSpPr>
          <p:cNvPr id="536" name="Google Shape;536;p39"/>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537" name="Google Shape;537;p39"/>
          <p:cNvPicPr preferRelativeResize="0"/>
          <p:nvPr/>
        </p:nvPicPr>
        <p:blipFill>
          <a:blip r:embed="rId3">
            <a:alphaModFix/>
          </a:blip>
          <a:stretch>
            <a:fillRect/>
          </a:stretch>
        </p:blipFill>
        <p:spPr>
          <a:xfrm>
            <a:off x="1484702" y="1111475"/>
            <a:ext cx="6668697" cy="40320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1" name="Shape 541"/>
        <p:cNvGrpSpPr/>
        <p:nvPr/>
      </p:nvGrpSpPr>
      <p:grpSpPr>
        <a:xfrm>
          <a:off x="0" y="0"/>
          <a:ext cx="0" cy="0"/>
          <a:chOff x="0" y="0"/>
          <a:chExt cx="0" cy="0"/>
        </a:xfrm>
      </p:grpSpPr>
      <p:sp>
        <p:nvSpPr>
          <p:cNvPr id="542" name="Google Shape;542;p40"/>
          <p:cNvSpPr txBox="1"/>
          <p:nvPr>
            <p:ph type="title"/>
          </p:nvPr>
        </p:nvSpPr>
        <p:spPr>
          <a:xfrm>
            <a:off x="1303800" y="598575"/>
            <a:ext cx="7425900" cy="1153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Disease Association with T2D - DisGeNET</a:t>
            </a:r>
            <a:endParaRPr/>
          </a:p>
        </p:txBody>
      </p:sp>
      <p:sp>
        <p:nvSpPr>
          <p:cNvPr id="543" name="Google Shape;543;p40"/>
          <p:cNvSpPr txBox="1"/>
          <p:nvPr>
            <p:ph idx="1" type="body"/>
          </p:nvPr>
        </p:nvSpPr>
        <p:spPr>
          <a:xfrm>
            <a:off x="1707307" y="1577007"/>
            <a:ext cx="7330800" cy="2915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Insert image</a:t>
            </a:r>
            <a:endParaRPr/>
          </a:p>
        </p:txBody>
      </p:sp>
      <p:sp>
        <p:nvSpPr>
          <p:cNvPr id="544" name="Google Shape;544;p40"/>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545" name="Google Shape;545;p40"/>
          <p:cNvPicPr preferRelativeResize="0"/>
          <p:nvPr/>
        </p:nvPicPr>
        <p:blipFill>
          <a:blip r:embed="rId3">
            <a:alphaModFix/>
          </a:blip>
          <a:stretch>
            <a:fillRect/>
          </a:stretch>
        </p:blipFill>
        <p:spPr>
          <a:xfrm>
            <a:off x="1767470" y="1138250"/>
            <a:ext cx="5975130" cy="3792926"/>
          </a:xfrm>
          <a:prstGeom prst="rect">
            <a:avLst/>
          </a:prstGeom>
          <a:noFill/>
          <a:ln>
            <a:noFill/>
          </a:ln>
        </p:spPr>
      </p:pic>
      <p:cxnSp>
        <p:nvCxnSpPr>
          <p:cNvPr id="546" name="Google Shape;546;p40"/>
          <p:cNvCxnSpPr/>
          <p:nvPr/>
        </p:nvCxnSpPr>
        <p:spPr>
          <a:xfrm>
            <a:off x="1871584" y="1379710"/>
            <a:ext cx="347700" cy="0"/>
          </a:xfrm>
          <a:prstGeom prst="straightConnector1">
            <a:avLst/>
          </a:prstGeom>
          <a:noFill/>
          <a:ln cap="flat" cmpd="sng" w="9525">
            <a:solidFill>
              <a:schemeClr val="lt2"/>
            </a:solidFill>
            <a:prstDash val="solid"/>
            <a:round/>
            <a:headEnd len="med" w="med" type="none"/>
            <a:tailEnd len="med" w="med" type="stealth"/>
          </a:ln>
        </p:spPr>
      </p:cxnSp>
      <p:cxnSp>
        <p:nvCxnSpPr>
          <p:cNvPr id="547" name="Google Shape;547;p40"/>
          <p:cNvCxnSpPr/>
          <p:nvPr/>
        </p:nvCxnSpPr>
        <p:spPr>
          <a:xfrm>
            <a:off x="1419625" y="1501730"/>
            <a:ext cx="347700" cy="0"/>
          </a:xfrm>
          <a:prstGeom prst="straightConnector1">
            <a:avLst/>
          </a:prstGeom>
          <a:noFill/>
          <a:ln cap="flat" cmpd="sng" w="9525">
            <a:solidFill>
              <a:schemeClr val="lt2"/>
            </a:solidFill>
            <a:prstDash val="solid"/>
            <a:round/>
            <a:headEnd len="med" w="med" type="none"/>
            <a:tailEnd len="med" w="med" type="stealth"/>
          </a:ln>
        </p:spPr>
      </p:cxnSp>
      <p:cxnSp>
        <p:nvCxnSpPr>
          <p:cNvPr id="548" name="Google Shape;548;p40"/>
          <p:cNvCxnSpPr/>
          <p:nvPr/>
        </p:nvCxnSpPr>
        <p:spPr>
          <a:xfrm>
            <a:off x="1979582" y="1927295"/>
            <a:ext cx="347700" cy="0"/>
          </a:xfrm>
          <a:prstGeom prst="straightConnector1">
            <a:avLst/>
          </a:prstGeom>
          <a:noFill/>
          <a:ln cap="flat" cmpd="sng" w="9525">
            <a:solidFill>
              <a:schemeClr val="lt2"/>
            </a:solidFill>
            <a:prstDash val="solid"/>
            <a:round/>
            <a:headEnd len="med" w="med" type="none"/>
            <a:tailEnd len="med" w="med" type="stealth"/>
          </a:ln>
        </p:spPr>
      </p:cxnSp>
      <p:cxnSp>
        <p:nvCxnSpPr>
          <p:cNvPr id="549" name="Google Shape;549;p40"/>
          <p:cNvCxnSpPr/>
          <p:nvPr/>
        </p:nvCxnSpPr>
        <p:spPr>
          <a:xfrm>
            <a:off x="1871584" y="4006057"/>
            <a:ext cx="347700" cy="0"/>
          </a:xfrm>
          <a:prstGeom prst="straightConnector1">
            <a:avLst/>
          </a:prstGeom>
          <a:noFill/>
          <a:ln cap="flat" cmpd="sng" w="9525">
            <a:solidFill>
              <a:schemeClr val="lt2"/>
            </a:solidFill>
            <a:prstDash val="solid"/>
            <a:round/>
            <a:headEnd len="med" w="med" type="none"/>
            <a:tailEnd len="med" w="med" type="stealth"/>
          </a:ln>
        </p:spPr>
      </p:cxnSp>
      <p:cxnSp>
        <p:nvCxnSpPr>
          <p:cNvPr id="550" name="Google Shape;550;p40"/>
          <p:cNvCxnSpPr/>
          <p:nvPr/>
        </p:nvCxnSpPr>
        <p:spPr>
          <a:xfrm>
            <a:off x="1631737" y="4114857"/>
            <a:ext cx="347700" cy="0"/>
          </a:xfrm>
          <a:prstGeom prst="straightConnector1">
            <a:avLst/>
          </a:prstGeom>
          <a:noFill/>
          <a:ln cap="flat" cmpd="sng" w="9525">
            <a:solidFill>
              <a:schemeClr val="lt2"/>
            </a:solidFill>
            <a:prstDash val="solid"/>
            <a:round/>
            <a:headEnd len="med" w="med" type="none"/>
            <a:tailEnd len="med" w="med" type="stealth"/>
          </a:ln>
        </p:spPr>
      </p:cxnSp>
      <p:cxnSp>
        <p:nvCxnSpPr>
          <p:cNvPr id="551" name="Google Shape;551;p40"/>
          <p:cNvCxnSpPr/>
          <p:nvPr/>
        </p:nvCxnSpPr>
        <p:spPr>
          <a:xfrm>
            <a:off x="1707307" y="4566834"/>
            <a:ext cx="347700" cy="0"/>
          </a:xfrm>
          <a:prstGeom prst="straightConnector1">
            <a:avLst/>
          </a:prstGeom>
          <a:noFill/>
          <a:ln cap="flat" cmpd="sng" w="9525">
            <a:solidFill>
              <a:schemeClr val="lt2"/>
            </a:solidFill>
            <a:prstDash val="solid"/>
            <a:round/>
            <a:headEnd len="med" w="med" type="none"/>
            <a:tailEnd len="med" w="med" type="stealth"/>
          </a:ln>
        </p:spPr>
      </p:cxnSp>
      <p:cxnSp>
        <p:nvCxnSpPr>
          <p:cNvPr id="552" name="Google Shape;552;p40"/>
          <p:cNvCxnSpPr/>
          <p:nvPr/>
        </p:nvCxnSpPr>
        <p:spPr>
          <a:xfrm>
            <a:off x="1871584" y="2841000"/>
            <a:ext cx="347700" cy="0"/>
          </a:xfrm>
          <a:prstGeom prst="straightConnector1">
            <a:avLst/>
          </a:prstGeom>
          <a:noFill/>
          <a:ln cap="flat" cmpd="sng" w="9525">
            <a:solidFill>
              <a:schemeClr val="lt2"/>
            </a:solidFill>
            <a:prstDash val="solid"/>
            <a:round/>
            <a:headEnd len="med" w="med" type="none"/>
            <a:tailEnd len="med" w="med" type="stealth"/>
          </a:ln>
        </p:spPr>
      </p:cxnSp>
      <p:cxnSp>
        <p:nvCxnSpPr>
          <p:cNvPr id="553" name="Google Shape;553;p40"/>
          <p:cNvCxnSpPr/>
          <p:nvPr/>
        </p:nvCxnSpPr>
        <p:spPr>
          <a:xfrm>
            <a:off x="1523739" y="3034712"/>
            <a:ext cx="347700" cy="0"/>
          </a:xfrm>
          <a:prstGeom prst="straightConnector1">
            <a:avLst/>
          </a:prstGeom>
          <a:noFill/>
          <a:ln cap="flat" cmpd="sng" w="9525">
            <a:solidFill>
              <a:schemeClr val="lt2"/>
            </a:solidFill>
            <a:prstDash val="solid"/>
            <a:round/>
            <a:headEnd len="med" w="med" type="none"/>
            <a:tailEnd len="med" w="med" type="stealth"/>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4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4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4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4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5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5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5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7" name="Shape 557"/>
        <p:cNvGrpSpPr/>
        <p:nvPr/>
      </p:nvGrpSpPr>
      <p:grpSpPr>
        <a:xfrm>
          <a:off x="0" y="0"/>
          <a:ext cx="0" cy="0"/>
          <a:chOff x="0" y="0"/>
          <a:chExt cx="0" cy="0"/>
        </a:xfrm>
      </p:grpSpPr>
      <p:sp>
        <p:nvSpPr>
          <p:cNvPr id="558" name="Google Shape;558;p41"/>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Conclusions</a:t>
            </a:r>
            <a:endParaRPr/>
          </a:p>
        </p:txBody>
      </p:sp>
      <p:sp>
        <p:nvSpPr>
          <p:cNvPr id="559" name="Google Shape;559;p41"/>
          <p:cNvSpPr txBox="1"/>
          <p:nvPr>
            <p:ph idx="1" type="body"/>
          </p:nvPr>
        </p:nvSpPr>
        <p:spPr>
          <a:xfrm>
            <a:off x="1303800" y="1377725"/>
            <a:ext cx="7030500" cy="32235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T2D </a:t>
            </a:r>
            <a:r>
              <a:rPr lang="en" sz="1800"/>
              <a:t>status</a:t>
            </a:r>
            <a:r>
              <a:rPr lang="en" sz="1800"/>
              <a:t> is associated with </a:t>
            </a:r>
            <a:r>
              <a:rPr lang="en" sz="1800"/>
              <a:t>differential</a:t>
            </a:r>
            <a:r>
              <a:rPr lang="en" sz="1800"/>
              <a:t> gene expression</a:t>
            </a:r>
            <a:endParaRPr sz="1800"/>
          </a:p>
          <a:p>
            <a:pPr indent="-342900" lvl="0" marL="457200" rtl="0" algn="l">
              <a:spcBef>
                <a:spcPts val="0"/>
              </a:spcBef>
              <a:spcAft>
                <a:spcPts val="0"/>
              </a:spcAft>
              <a:buSzPts val="1800"/>
              <a:buChar char="●"/>
            </a:pPr>
            <a:r>
              <a:rPr lang="en" sz="1800"/>
              <a:t>Overall, more than 100 pathways associated with T2D</a:t>
            </a:r>
            <a:endParaRPr sz="1800"/>
          </a:p>
          <a:p>
            <a:pPr indent="-342900" lvl="1" marL="914400" rtl="0" algn="l">
              <a:spcBef>
                <a:spcPts val="0"/>
              </a:spcBef>
              <a:spcAft>
                <a:spcPts val="0"/>
              </a:spcAft>
              <a:buSzPts val="1800"/>
              <a:buChar char="○"/>
            </a:pPr>
            <a:r>
              <a:rPr lang="en" sz="1800"/>
              <a:t>Many immune pathways</a:t>
            </a:r>
            <a:endParaRPr sz="1800"/>
          </a:p>
          <a:p>
            <a:pPr indent="-342900" lvl="1" marL="914400" rtl="0" algn="l">
              <a:spcBef>
                <a:spcPts val="0"/>
              </a:spcBef>
              <a:spcAft>
                <a:spcPts val="0"/>
              </a:spcAft>
              <a:buSzPts val="1800"/>
              <a:buChar char="○"/>
            </a:pPr>
            <a:r>
              <a:rPr lang="en" sz="1800"/>
              <a:t>Many metabolic pathways are down-regulated and disease pathways are up-regulated</a:t>
            </a:r>
            <a:endParaRPr sz="1800"/>
          </a:p>
          <a:p>
            <a:pPr indent="-342900" lvl="0" marL="457200" rtl="0" algn="l">
              <a:spcBef>
                <a:spcPts val="0"/>
              </a:spcBef>
              <a:spcAft>
                <a:spcPts val="0"/>
              </a:spcAft>
              <a:buSzPts val="1800"/>
              <a:buChar char="●"/>
            </a:pPr>
            <a:r>
              <a:rPr lang="en" sz="1800"/>
              <a:t>T2D has an association with many diseases</a:t>
            </a:r>
            <a:endParaRPr sz="1800"/>
          </a:p>
          <a:p>
            <a:pPr indent="-342900" lvl="1" marL="914400" rtl="0" algn="l">
              <a:spcBef>
                <a:spcPts val="0"/>
              </a:spcBef>
              <a:spcAft>
                <a:spcPts val="0"/>
              </a:spcAft>
              <a:buSzPts val="1800"/>
              <a:buChar char="○"/>
            </a:pPr>
            <a:r>
              <a:rPr lang="en" sz="1800"/>
              <a:t>renal cell carcinoma and colorectal cancer share many biological pathways</a:t>
            </a:r>
            <a:endParaRPr sz="1800"/>
          </a:p>
          <a:p>
            <a:pPr indent="-342900" lvl="0" marL="457200" rtl="0" algn="l">
              <a:spcBef>
                <a:spcPts val="0"/>
              </a:spcBef>
              <a:spcAft>
                <a:spcPts val="0"/>
              </a:spcAft>
              <a:buSzPts val="1800"/>
              <a:buChar char="●"/>
            </a:pPr>
            <a:r>
              <a:rPr lang="en" sz="1800"/>
              <a:t>There might be a stronger effect of T2D on female patients </a:t>
            </a:r>
            <a:endParaRPr sz="1800"/>
          </a:p>
        </p:txBody>
      </p:sp>
      <p:sp>
        <p:nvSpPr>
          <p:cNvPr id="560" name="Google Shape;560;p41"/>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15"/>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rgbClr val="0A0A0A"/>
                </a:solidFill>
              </a:rPr>
              <a:t>T2D Overview</a:t>
            </a:r>
            <a:endParaRPr>
              <a:solidFill>
                <a:srgbClr val="0A0A0A"/>
              </a:solidFill>
            </a:endParaRPr>
          </a:p>
        </p:txBody>
      </p:sp>
      <p:sp>
        <p:nvSpPr>
          <p:cNvPr id="296" name="Google Shape;296;p15"/>
          <p:cNvSpPr txBox="1"/>
          <p:nvPr>
            <p:ph idx="1" type="body"/>
          </p:nvPr>
        </p:nvSpPr>
        <p:spPr>
          <a:xfrm>
            <a:off x="1303800" y="1597875"/>
            <a:ext cx="7030500" cy="12714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SzPts val="1700"/>
              <a:buChar char="●"/>
            </a:pPr>
            <a:r>
              <a:rPr lang="en" sz="1700"/>
              <a:t>Type II diabetes is a </a:t>
            </a:r>
            <a:r>
              <a:rPr lang="en" sz="1700">
                <a:latin typeface="Arial"/>
                <a:ea typeface="Arial"/>
                <a:cs typeface="Arial"/>
                <a:sym typeface="Arial"/>
              </a:rPr>
              <a:t>common disorder characterized by elevated blood sugar due to:</a:t>
            </a:r>
            <a:endParaRPr sz="1700">
              <a:latin typeface="Arial"/>
              <a:ea typeface="Arial"/>
              <a:cs typeface="Arial"/>
              <a:sym typeface="Arial"/>
            </a:endParaRPr>
          </a:p>
          <a:p>
            <a:pPr indent="-336550" lvl="1" marL="914400" rtl="0" algn="l">
              <a:spcBef>
                <a:spcPts val="0"/>
              </a:spcBef>
              <a:spcAft>
                <a:spcPts val="0"/>
              </a:spcAft>
              <a:buSzPts val="1700"/>
              <a:buFont typeface="Arial"/>
              <a:buChar char="○"/>
            </a:pPr>
            <a:r>
              <a:rPr lang="en" sz="1700">
                <a:latin typeface="Arial"/>
                <a:ea typeface="Arial"/>
                <a:cs typeface="Arial"/>
                <a:sym typeface="Arial"/>
              </a:rPr>
              <a:t>Cells</a:t>
            </a:r>
            <a:r>
              <a:rPr lang="en" sz="1700">
                <a:latin typeface="Arial"/>
                <a:ea typeface="Arial"/>
                <a:cs typeface="Arial"/>
                <a:sym typeface="Arial"/>
              </a:rPr>
              <a:t> do not respond to insulin</a:t>
            </a:r>
            <a:endParaRPr sz="1700">
              <a:latin typeface="Arial"/>
              <a:ea typeface="Arial"/>
              <a:cs typeface="Arial"/>
              <a:sym typeface="Arial"/>
            </a:endParaRPr>
          </a:p>
          <a:p>
            <a:pPr indent="-336550" lvl="1" marL="914400" rtl="0" algn="l">
              <a:spcBef>
                <a:spcPts val="0"/>
              </a:spcBef>
              <a:spcAft>
                <a:spcPts val="0"/>
              </a:spcAft>
              <a:buSzPts val="1700"/>
              <a:buFont typeface="Arial"/>
              <a:buChar char="○"/>
            </a:pPr>
            <a:r>
              <a:rPr lang="en" sz="1700">
                <a:latin typeface="Arial"/>
                <a:ea typeface="Arial"/>
                <a:cs typeface="Arial"/>
                <a:sym typeface="Arial"/>
              </a:rPr>
              <a:t>Not enough insulin</a:t>
            </a:r>
            <a:endParaRPr sz="1700">
              <a:latin typeface="Arial"/>
              <a:ea typeface="Arial"/>
              <a:cs typeface="Arial"/>
              <a:sym typeface="Arial"/>
            </a:endParaRPr>
          </a:p>
          <a:p>
            <a:pPr indent="0" lvl="0" marL="0" rtl="0" algn="l">
              <a:spcBef>
                <a:spcPts val="1200"/>
              </a:spcBef>
              <a:spcAft>
                <a:spcPts val="0"/>
              </a:spcAft>
              <a:buNone/>
            </a:pPr>
            <a:r>
              <a:t/>
            </a:r>
            <a:endParaRPr sz="1500">
              <a:latin typeface="Arial"/>
              <a:ea typeface="Arial"/>
              <a:cs typeface="Arial"/>
              <a:sym typeface="Arial"/>
            </a:endParaRPr>
          </a:p>
          <a:p>
            <a:pPr indent="0" lvl="0" marL="0" rtl="0" algn="l">
              <a:spcBef>
                <a:spcPts val="1200"/>
              </a:spcBef>
              <a:spcAft>
                <a:spcPts val="0"/>
              </a:spcAft>
              <a:buNone/>
            </a:pPr>
            <a:r>
              <a:t/>
            </a:r>
            <a:endParaRPr sz="1500">
              <a:latin typeface="Arial"/>
              <a:ea typeface="Arial"/>
              <a:cs typeface="Arial"/>
              <a:sym typeface="Arial"/>
            </a:endParaRPr>
          </a:p>
          <a:p>
            <a:pPr indent="-323850" lvl="0" marL="457200" rtl="0" algn="l">
              <a:spcBef>
                <a:spcPts val="1200"/>
              </a:spcBef>
              <a:spcAft>
                <a:spcPts val="0"/>
              </a:spcAft>
              <a:buSzPts val="1500"/>
              <a:buFont typeface="Arial"/>
              <a:buChar char="●"/>
            </a:pPr>
            <a:r>
              <a:t/>
            </a:r>
            <a:endParaRPr sz="1500">
              <a:latin typeface="Arial"/>
              <a:ea typeface="Arial"/>
              <a:cs typeface="Arial"/>
              <a:sym typeface="Arial"/>
            </a:endParaRPr>
          </a:p>
        </p:txBody>
      </p:sp>
      <p:sp>
        <p:nvSpPr>
          <p:cNvPr id="297" name="Google Shape;297;p15"/>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298" name="Google Shape;298;p15"/>
          <p:cNvSpPr txBox="1"/>
          <p:nvPr/>
        </p:nvSpPr>
        <p:spPr>
          <a:xfrm>
            <a:off x="7378850" y="4630300"/>
            <a:ext cx="1072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a:ea typeface="Nunito"/>
                <a:cs typeface="Nunito"/>
                <a:sym typeface="Nunito"/>
              </a:rPr>
              <a:t>(biorender)</a:t>
            </a:r>
            <a:endParaRPr>
              <a:latin typeface="Nunito"/>
              <a:ea typeface="Nunito"/>
              <a:cs typeface="Nunito"/>
              <a:sym typeface="Nunito"/>
            </a:endParaRPr>
          </a:p>
        </p:txBody>
      </p:sp>
      <p:pic>
        <p:nvPicPr>
          <p:cNvPr id="299" name="Google Shape;299;p15"/>
          <p:cNvPicPr preferRelativeResize="0"/>
          <p:nvPr/>
        </p:nvPicPr>
        <p:blipFill rotWithShape="1">
          <a:blip r:embed="rId3">
            <a:alphaModFix/>
          </a:blip>
          <a:srcRect b="0" l="0" r="24448" t="0"/>
          <a:stretch/>
        </p:blipFill>
        <p:spPr>
          <a:xfrm>
            <a:off x="1483150" y="3036150"/>
            <a:ext cx="3353399" cy="1271525"/>
          </a:xfrm>
          <a:prstGeom prst="rect">
            <a:avLst/>
          </a:prstGeom>
          <a:noFill/>
          <a:ln>
            <a:noFill/>
          </a:ln>
        </p:spPr>
      </p:pic>
      <p:pic>
        <p:nvPicPr>
          <p:cNvPr id="300" name="Google Shape;300;p15"/>
          <p:cNvPicPr preferRelativeResize="0"/>
          <p:nvPr/>
        </p:nvPicPr>
        <p:blipFill>
          <a:blip r:embed="rId4">
            <a:alphaModFix/>
          </a:blip>
          <a:stretch>
            <a:fillRect/>
          </a:stretch>
        </p:blipFill>
        <p:spPr>
          <a:xfrm>
            <a:off x="4824233" y="3036150"/>
            <a:ext cx="3525593" cy="1271525"/>
          </a:xfrm>
          <a:prstGeom prst="rect">
            <a:avLst/>
          </a:prstGeom>
          <a:noFill/>
          <a:ln>
            <a:noFill/>
          </a:ln>
        </p:spPr>
      </p:pic>
      <p:pic>
        <p:nvPicPr>
          <p:cNvPr id="301" name="Google Shape;301;p15"/>
          <p:cNvPicPr preferRelativeResize="0"/>
          <p:nvPr/>
        </p:nvPicPr>
        <p:blipFill>
          <a:blip r:embed="rId5">
            <a:alphaModFix/>
          </a:blip>
          <a:stretch>
            <a:fillRect/>
          </a:stretch>
        </p:blipFill>
        <p:spPr>
          <a:xfrm>
            <a:off x="4334450" y="598572"/>
            <a:ext cx="1451450" cy="568531"/>
          </a:xfrm>
          <a:prstGeom prst="rect">
            <a:avLst/>
          </a:prstGeom>
          <a:noFill/>
          <a:ln>
            <a:noFill/>
          </a:ln>
        </p:spPr>
      </p:pic>
      <p:sp>
        <p:nvSpPr>
          <p:cNvPr id="302" name="Google Shape;302;p15"/>
          <p:cNvSpPr txBox="1"/>
          <p:nvPr/>
        </p:nvSpPr>
        <p:spPr>
          <a:xfrm>
            <a:off x="1254550" y="2851525"/>
            <a:ext cx="3353400" cy="446400"/>
          </a:xfrm>
          <a:prstGeom prst="rect">
            <a:avLst/>
          </a:prstGeom>
          <a:noFill/>
          <a:ln>
            <a:noFill/>
          </a:ln>
        </p:spPr>
        <p:txBody>
          <a:bodyPr anchorCtr="0" anchor="t" bIns="91425" lIns="91425" spcFirstLastPara="1" rIns="91425" wrap="square" tIns="91425">
            <a:spAutoFit/>
          </a:bodyPr>
          <a:lstStyle/>
          <a:p>
            <a:pPr indent="-330200" lvl="0" marL="457200" rtl="0" algn="l">
              <a:lnSpc>
                <a:spcPct val="115000"/>
              </a:lnSpc>
              <a:spcBef>
                <a:spcPts val="0"/>
              </a:spcBef>
              <a:spcAft>
                <a:spcPts val="0"/>
              </a:spcAft>
              <a:buSzPts val="1600"/>
              <a:buFont typeface="Nunito"/>
              <a:buChar char="●"/>
            </a:pPr>
            <a:r>
              <a:rPr lang="en" sz="1700">
                <a:solidFill>
                  <a:schemeClr val="dk2"/>
                </a:solidFill>
              </a:rPr>
              <a:t>Many symptoms </a:t>
            </a:r>
            <a:endParaRPr sz="1600">
              <a:latin typeface="Nunito"/>
              <a:ea typeface="Nunito"/>
              <a:cs typeface="Nunito"/>
              <a:sym typeface="Nunito"/>
            </a:endParaRPr>
          </a:p>
        </p:txBody>
      </p:sp>
      <p:sp>
        <p:nvSpPr>
          <p:cNvPr id="303" name="Google Shape;303;p15"/>
          <p:cNvSpPr txBox="1"/>
          <p:nvPr/>
        </p:nvSpPr>
        <p:spPr>
          <a:xfrm>
            <a:off x="1254550" y="4307675"/>
            <a:ext cx="4428600" cy="446400"/>
          </a:xfrm>
          <a:prstGeom prst="rect">
            <a:avLst/>
          </a:prstGeom>
          <a:noFill/>
          <a:ln>
            <a:noFill/>
          </a:ln>
        </p:spPr>
        <p:txBody>
          <a:bodyPr anchorCtr="0" anchor="t" bIns="91425" lIns="91425" spcFirstLastPara="1" rIns="91425" wrap="square" tIns="91425">
            <a:spAutoFit/>
          </a:bodyPr>
          <a:lstStyle/>
          <a:p>
            <a:pPr indent="-336550" lvl="0" marL="457200" rtl="0" algn="l">
              <a:lnSpc>
                <a:spcPct val="115000"/>
              </a:lnSpc>
              <a:spcBef>
                <a:spcPts val="0"/>
              </a:spcBef>
              <a:spcAft>
                <a:spcPts val="0"/>
              </a:spcAft>
              <a:buClr>
                <a:schemeClr val="dk2"/>
              </a:buClr>
              <a:buSzPts val="1700"/>
              <a:buFont typeface="Arial"/>
              <a:buChar char="●"/>
            </a:pPr>
            <a:r>
              <a:rPr lang="en" sz="1700">
                <a:solidFill>
                  <a:schemeClr val="dk2"/>
                </a:solidFill>
              </a:rPr>
              <a:t>As of now, there is no effective cure</a:t>
            </a:r>
            <a:endParaRPr sz="1600">
              <a:latin typeface="Nunito"/>
              <a:ea typeface="Nunito"/>
              <a:cs typeface="Nunito"/>
              <a:sym typeface="Nuni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9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4" name="Shape 564"/>
        <p:cNvGrpSpPr/>
        <p:nvPr/>
      </p:nvGrpSpPr>
      <p:grpSpPr>
        <a:xfrm>
          <a:off x="0" y="0"/>
          <a:ext cx="0" cy="0"/>
          <a:chOff x="0" y="0"/>
          <a:chExt cx="0" cy="0"/>
        </a:xfrm>
      </p:grpSpPr>
      <p:sp>
        <p:nvSpPr>
          <p:cNvPr id="565" name="Google Shape;565;p42"/>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Limitations</a:t>
            </a:r>
            <a:endParaRPr/>
          </a:p>
        </p:txBody>
      </p:sp>
      <p:sp>
        <p:nvSpPr>
          <p:cNvPr id="566" name="Google Shape;566;p42"/>
          <p:cNvSpPr txBox="1"/>
          <p:nvPr>
            <p:ph idx="1" type="body"/>
          </p:nvPr>
        </p:nvSpPr>
        <p:spPr>
          <a:xfrm>
            <a:off x="1303825" y="1265425"/>
            <a:ext cx="7030500" cy="3266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1700"/>
              <a:t>Linear Regression</a:t>
            </a:r>
            <a:endParaRPr b="1" sz="1700"/>
          </a:p>
          <a:p>
            <a:pPr indent="-336550" lvl="0" marL="457200" rtl="0" algn="l">
              <a:spcBef>
                <a:spcPts val="1200"/>
              </a:spcBef>
              <a:spcAft>
                <a:spcPts val="0"/>
              </a:spcAft>
              <a:buSzPts val="1700"/>
              <a:buChar char="●"/>
            </a:pPr>
            <a:r>
              <a:rPr lang="en" sz="1700"/>
              <a:t>Limitation of microarray data</a:t>
            </a:r>
            <a:endParaRPr sz="1700"/>
          </a:p>
          <a:p>
            <a:pPr indent="-336550" lvl="0" marL="457200" rtl="0" algn="l">
              <a:spcBef>
                <a:spcPts val="0"/>
              </a:spcBef>
              <a:spcAft>
                <a:spcPts val="0"/>
              </a:spcAft>
              <a:buSzPts val="1700"/>
              <a:buChar char="●"/>
            </a:pPr>
            <a:r>
              <a:rPr lang="en" sz="1700"/>
              <a:t>Unbalanced and small samples</a:t>
            </a:r>
            <a:endParaRPr sz="1700"/>
          </a:p>
          <a:p>
            <a:pPr indent="-336550" lvl="0" marL="457200" rtl="0" algn="l">
              <a:spcBef>
                <a:spcPts val="0"/>
              </a:spcBef>
              <a:spcAft>
                <a:spcPts val="0"/>
              </a:spcAft>
              <a:buSzPts val="1700"/>
              <a:buChar char="●"/>
            </a:pPr>
            <a:r>
              <a:rPr lang="en" sz="1700"/>
              <a:t>Relationship between gene expression and phenotype </a:t>
            </a:r>
            <a:endParaRPr sz="1700"/>
          </a:p>
          <a:p>
            <a:pPr indent="0" lvl="0" marL="0" rtl="0" algn="l">
              <a:spcBef>
                <a:spcPts val="1200"/>
              </a:spcBef>
              <a:spcAft>
                <a:spcPts val="0"/>
              </a:spcAft>
              <a:buNone/>
            </a:pPr>
            <a:r>
              <a:rPr b="1" lang="en" sz="1700"/>
              <a:t>Gene Set Enrichment Analysis </a:t>
            </a:r>
            <a:endParaRPr b="1" sz="1700"/>
          </a:p>
          <a:p>
            <a:pPr indent="-336550" lvl="0" marL="457200" rtl="0" algn="l">
              <a:spcBef>
                <a:spcPts val="1200"/>
              </a:spcBef>
              <a:spcAft>
                <a:spcPts val="0"/>
              </a:spcAft>
              <a:buSzPts val="1700"/>
              <a:buChar char="●"/>
            </a:pPr>
            <a:r>
              <a:rPr lang="en" sz="1700"/>
              <a:t>One bias; Large </a:t>
            </a:r>
            <a:r>
              <a:rPr lang="en" sz="1700"/>
              <a:t>number</a:t>
            </a:r>
            <a:r>
              <a:rPr lang="en" sz="1700"/>
              <a:t> of immune pathways? </a:t>
            </a:r>
            <a:endParaRPr sz="1700"/>
          </a:p>
        </p:txBody>
      </p:sp>
      <p:sp>
        <p:nvSpPr>
          <p:cNvPr id="567" name="Google Shape;567;p42"/>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1" name="Shape 571"/>
        <p:cNvGrpSpPr/>
        <p:nvPr/>
      </p:nvGrpSpPr>
      <p:grpSpPr>
        <a:xfrm>
          <a:off x="0" y="0"/>
          <a:ext cx="0" cy="0"/>
          <a:chOff x="0" y="0"/>
          <a:chExt cx="0" cy="0"/>
        </a:xfrm>
      </p:grpSpPr>
      <p:sp>
        <p:nvSpPr>
          <p:cNvPr id="572" name="Google Shape;572;p43"/>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Future </a:t>
            </a:r>
            <a:r>
              <a:rPr lang="en"/>
              <a:t>Directions</a:t>
            </a:r>
            <a:r>
              <a:rPr lang="en"/>
              <a:t> </a:t>
            </a:r>
            <a:endParaRPr/>
          </a:p>
        </p:txBody>
      </p:sp>
      <p:sp>
        <p:nvSpPr>
          <p:cNvPr id="573" name="Google Shape;573;p43"/>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sz="1800"/>
              <a:t>A study</a:t>
            </a:r>
            <a:r>
              <a:rPr lang="en" sz="1800"/>
              <a:t> with larger sample size to analyze the effect of BMI on gene expression for T2D patients</a:t>
            </a:r>
            <a:endParaRPr sz="1800"/>
          </a:p>
          <a:p>
            <a:pPr indent="-342900" lvl="0" marL="457200" rtl="0" algn="l">
              <a:spcBef>
                <a:spcPts val="0"/>
              </a:spcBef>
              <a:spcAft>
                <a:spcPts val="0"/>
              </a:spcAft>
              <a:buSzPts val="1800"/>
              <a:buChar char="●"/>
            </a:pPr>
            <a:r>
              <a:rPr lang="en" sz="1800"/>
              <a:t>GO GSEA </a:t>
            </a:r>
            <a:endParaRPr sz="1800"/>
          </a:p>
          <a:p>
            <a:pPr indent="-342900" lvl="1" marL="914400" rtl="0" algn="l">
              <a:spcBef>
                <a:spcPts val="0"/>
              </a:spcBef>
              <a:spcAft>
                <a:spcPts val="0"/>
              </a:spcAft>
              <a:buSzPts val="1800"/>
              <a:buChar char="○"/>
            </a:pPr>
            <a:r>
              <a:rPr lang="en" sz="1800"/>
              <a:t>But be cautious with the hierarchical relationships</a:t>
            </a:r>
            <a:endParaRPr sz="1800"/>
          </a:p>
          <a:p>
            <a:pPr indent="-342900" lvl="0" marL="457200" rtl="0" algn="l">
              <a:spcBef>
                <a:spcPts val="0"/>
              </a:spcBef>
              <a:spcAft>
                <a:spcPts val="0"/>
              </a:spcAft>
              <a:buSzPts val="1800"/>
              <a:buChar char="●"/>
            </a:pPr>
            <a:r>
              <a:rPr lang="en" sz="1800"/>
              <a:t>Look into the drug-gene network for the potential discovery of therapeutic </a:t>
            </a:r>
            <a:r>
              <a:rPr lang="en" sz="1800"/>
              <a:t>target</a:t>
            </a:r>
            <a:r>
              <a:rPr lang="en" sz="1800"/>
              <a:t> sites</a:t>
            </a:r>
            <a:endParaRPr sz="1800"/>
          </a:p>
          <a:p>
            <a:pPr indent="0" lvl="0" marL="0" rtl="0" algn="l">
              <a:spcBef>
                <a:spcPts val="1200"/>
              </a:spcBef>
              <a:spcAft>
                <a:spcPts val="1200"/>
              </a:spcAft>
              <a:buNone/>
            </a:pPr>
            <a:r>
              <a:t/>
            </a:r>
            <a:endParaRPr/>
          </a:p>
        </p:txBody>
      </p:sp>
      <p:sp>
        <p:nvSpPr>
          <p:cNvPr id="574" name="Google Shape;574;p43"/>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8" name="Shape 578"/>
        <p:cNvGrpSpPr/>
        <p:nvPr/>
      </p:nvGrpSpPr>
      <p:grpSpPr>
        <a:xfrm>
          <a:off x="0" y="0"/>
          <a:ext cx="0" cy="0"/>
          <a:chOff x="0" y="0"/>
          <a:chExt cx="0" cy="0"/>
        </a:xfrm>
      </p:grpSpPr>
      <p:sp>
        <p:nvSpPr>
          <p:cNvPr id="579" name="Google Shape;579;p44"/>
          <p:cNvSpPr txBox="1"/>
          <p:nvPr>
            <p:ph type="title"/>
          </p:nvPr>
        </p:nvSpPr>
        <p:spPr>
          <a:xfrm>
            <a:off x="2798100" y="2053650"/>
            <a:ext cx="3547800" cy="1036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Thanks for Listening!</a:t>
            </a:r>
            <a:endParaRPr/>
          </a:p>
          <a:p>
            <a:pPr indent="0" lvl="0" marL="0" rtl="0" algn="ctr">
              <a:spcBef>
                <a:spcPts val="0"/>
              </a:spcBef>
              <a:spcAft>
                <a:spcPts val="0"/>
              </a:spcAft>
              <a:buNone/>
            </a:pPr>
            <a:r>
              <a:rPr lang="en"/>
              <a:t>Q&amp;A</a:t>
            </a:r>
            <a:endParaRPr/>
          </a:p>
        </p:txBody>
      </p:sp>
      <p:sp>
        <p:nvSpPr>
          <p:cNvPr id="580" name="Google Shape;580;p44"/>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581" name="Google Shape;581;p44"/>
          <p:cNvPicPr preferRelativeResize="0"/>
          <p:nvPr/>
        </p:nvPicPr>
        <p:blipFill>
          <a:blip r:embed="rId3">
            <a:alphaModFix/>
          </a:blip>
          <a:stretch>
            <a:fillRect/>
          </a:stretch>
        </p:blipFill>
        <p:spPr>
          <a:xfrm>
            <a:off x="6421525" y="598577"/>
            <a:ext cx="1899175" cy="12421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16"/>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Obesity</a:t>
            </a:r>
            <a:r>
              <a:rPr lang="en"/>
              <a:t> in T2D</a:t>
            </a:r>
            <a:endParaRPr sz="1911">
              <a:solidFill>
                <a:srgbClr val="0000FF"/>
              </a:solidFill>
            </a:endParaRPr>
          </a:p>
        </p:txBody>
      </p:sp>
      <p:pic>
        <p:nvPicPr>
          <p:cNvPr id="309" name="Google Shape;309;p16"/>
          <p:cNvPicPr preferRelativeResize="0"/>
          <p:nvPr/>
        </p:nvPicPr>
        <p:blipFill>
          <a:blip r:embed="rId3">
            <a:alphaModFix/>
          </a:blip>
          <a:stretch>
            <a:fillRect/>
          </a:stretch>
        </p:blipFill>
        <p:spPr>
          <a:xfrm>
            <a:off x="5682900" y="1990038"/>
            <a:ext cx="3046700" cy="1956376"/>
          </a:xfrm>
          <a:prstGeom prst="rect">
            <a:avLst/>
          </a:prstGeom>
          <a:noFill/>
          <a:ln>
            <a:noFill/>
          </a:ln>
        </p:spPr>
      </p:pic>
      <p:sp>
        <p:nvSpPr>
          <p:cNvPr id="310" name="Google Shape;310;p16"/>
          <p:cNvSpPr txBox="1"/>
          <p:nvPr/>
        </p:nvSpPr>
        <p:spPr>
          <a:xfrm>
            <a:off x="6004575" y="3946425"/>
            <a:ext cx="826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a:ea typeface="Nunito"/>
                <a:cs typeface="Nunito"/>
                <a:sym typeface="Nunito"/>
              </a:rPr>
              <a:t>BMI&gt;30</a:t>
            </a:r>
            <a:endParaRPr>
              <a:latin typeface="Nunito"/>
              <a:ea typeface="Nunito"/>
              <a:cs typeface="Nunito"/>
              <a:sym typeface="Nunito"/>
            </a:endParaRPr>
          </a:p>
        </p:txBody>
      </p:sp>
      <p:sp>
        <p:nvSpPr>
          <p:cNvPr id="311" name="Google Shape;311;p16"/>
          <p:cNvSpPr txBox="1"/>
          <p:nvPr/>
        </p:nvSpPr>
        <p:spPr>
          <a:xfrm>
            <a:off x="7362500" y="3946425"/>
            <a:ext cx="826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a:ea typeface="Nunito"/>
                <a:cs typeface="Nunito"/>
                <a:sym typeface="Nunito"/>
              </a:rPr>
              <a:t>BMI&lt;30</a:t>
            </a:r>
            <a:endParaRPr>
              <a:latin typeface="Nunito"/>
              <a:ea typeface="Nunito"/>
              <a:cs typeface="Nunito"/>
              <a:sym typeface="Nunito"/>
            </a:endParaRPr>
          </a:p>
        </p:txBody>
      </p:sp>
      <p:sp>
        <p:nvSpPr>
          <p:cNvPr id="312" name="Google Shape;312;p16"/>
          <p:cNvSpPr/>
          <p:nvPr/>
        </p:nvSpPr>
        <p:spPr>
          <a:xfrm>
            <a:off x="5682900" y="1990050"/>
            <a:ext cx="1584600" cy="2430300"/>
          </a:xfrm>
          <a:prstGeom prst="rect">
            <a:avLst/>
          </a:prstGeom>
          <a:noFill/>
          <a:ln cap="flat" cmpd="sng" w="381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16"/>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14" name="Google Shape;314;p16"/>
          <p:cNvSpPr txBox="1"/>
          <p:nvPr/>
        </p:nvSpPr>
        <p:spPr>
          <a:xfrm>
            <a:off x="7378850" y="4630300"/>
            <a:ext cx="1072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a:ea typeface="Nunito"/>
                <a:cs typeface="Nunito"/>
                <a:sym typeface="Nunito"/>
              </a:rPr>
              <a:t>(biorender)</a:t>
            </a:r>
            <a:endParaRPr>
              <a:latin typeface="Nunito"/>
              <a:ea typeface="Nunito"/>
              <a:cs typeface="Nunito"/>
              <a:sym typeface="Nunito"/>
            </a:endParaRPr>
          </a:p>
        </p:txBody>
      </p:sp>
      <p:pic>
        <p:nvPicPr>
          <p:cNvPr id="315" name="Google Shape;315;p16"/>
          <p:cNvPicPr preferRelativeResize="0"/>
          <p:nvPr/>
        </p:nvPicPr>
        <p:blipFill>
          <a:blip r:embed="rId4">
            <a:alphaModFix/>
          </a:blip>
          <a:stretch>
            <a:fillRect/>
          </a:stretch>
        </p:blipFill>
        <p:spPr>
          <a:xfrm>
            <a:off x="2184903" y="2953525"/>
            <a:ext cx="3351977" cy="2076975"/>
          </a:xfrm>
          <a:prstGeom prst="rect">
            <a:avLst/>
          </a:prstGeom>
          <a:noFill/>
          <a:ln>
            <a:noFill/>
          </a:ln>
        </p:spPr>
      </p:pic>
      <p:pic>
        <p:nvPicPr>
          <p:cNvPr id="316" name="Google Shape;316;p16"/>
          <p:cNvPicPr preferRelativeResize="0"/>
          <p:nvPr/>
        </p:nvPicPr>
        <p:blipFill>
          <a:blip r:embed="rId5">
            <a:alphaModFix/>
          </a:blip>
          <a:stretch>
            <a:fillRect/>
          </a:stretch>
        </p:blipFill>
        <p:spPr>
          <a:xfrm>
            <a:off x="111501" y="1533261"/>
            <a:ext cx="2582101" cy="20769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1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17"/>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Non-</a:t>
            </a:r>
            <a:r>
              <a:rPr lang="en"/>
              <a:t>Obesity in T2D</a:t>
            </a:r>
            <a:endParaRPr/>
          </a:p>
        </p:txBody>
      </p:sp>
      <p:pic>
        <p:nvPicPr>
          <p:cNvPr id="322" name="Google Shape;322;p17"/>
          <p:cNvPicPr preferRelativeResize="0"/>
          <p:nvPr/>
        </p:nvPicPr>
        <p:blipFill>
          <a:blip r:embed="rId3">
            <a:alphaModFix/>
          </a:blip>
          <a:stretch>
            <a:fillRect/>
          </a:stretch>
        </p:blipFill>
        <p:spPr>
          <a:xfrm>
            <a:off x="5682900" y="1990038"/>
            <a:ext cx="3046700" cy="1956376"/>
          </a:xfrm>
          <a:prstGeom prst="rect">
            <a:avLst/>
          </a:prstGeom>
          <a:noFill/>
          <a:ln>
            <a:noFill/>
          </a:ln>
        </p:spPr>
      </p:pic>
      <p:sp>
        <p:nvSpPr>
          <p:cNvPr id="323" name="Google Shape;323;p17"/>
          <p:cNvSpPr txBox="1"/>
          <p:nvPr/>
        </p:nvSpPr>
        <p:spPr>
          <a:xfrm>
            <a:off x="6004575" y="3946425"/>
            <a:ext cx="826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a:ea typeface="Nunito"/>
                <a:cs typeface="Nunito"/>
                <a:sym typeface="Nunito"/>
              </a:rPr>
              <a:t>BMI&gt;30</a:t>
            </a:r>
            <a:endParaRPr>
              <a:latin typeface="Nunito"/>
              <a:ea typeface="Nunito"/>
              <a:cs typeface="Nunito"/>
              <a:sym typeface="Nunito"/>
            </a:endParaRPr>
          </a:p>
        </p:txBody>
      </p:sp>
      <p:sp>
        <p:nvSpPr>
          <p:cNvPr id="324" name="Google Shape;324;p17"/>
          <p:cNvSpPr txBox="1"/>
          <p:nvPr/>
        </p:nvSpPr>
        <p:spPr>
          <a:xfrm>
            <a:off x="7362500" y="3946425"/>
            <a:ext cx="826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a:ea typeface="Nunito"/>
                <a:cs typeface="Nunito"/>
                <a:sym typeface="Nunito"/>
              </a:rPr>
              <a:t>BMI&lt;30</a:t>
            </a:r>
            <a:endParaRPr>
              <a:latin typeface="Nunito"/>
              <a:ea typeface="Nunito"/>
              <a:cs typeface="Nunito"/>
              <a:sym typeface="Nunito"/>
            </a:endParaRPr>
          </a:p>
        </p:txBody>
      </p:sp>
      <p:sp>
        <p:nvSpPr>
          <p:cNvPr id="325" name="Google Shape;325;p17"/>
          <p:cNvSpPr txBox="1"/>
          <p:nvPr>
            <p:ph idx="1" type="body"/>
          </p:nvPr>
        </p:nvSpPr>
        <p:spPr>
          <a:xfrm>
            <a:off x="1094050" y="1551638"/>
            <a:ext cx="4379100" cy="28332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sz="1800">
              <a:latin typeface="Arial"/>
              <a:ea typeface="Arial"/>
              <a:cs typeface="Arial"/>
              <a:sym typeface="Arial"/>
            </a:endParaRPr>
          </a:p>
          <a:p>
            <a:pPr indent="-342900" lvl="0" marL="457200" rtl="0" algn="l">
              <a:spcBef>
                <a:spcPts val="1200"/>
              </a:spcBef>
              <a:spcAft>
                <a:spcPts val="0"/>
              </a:spcAft>
              <a:buSzPts val="1800"/>
              <a:buFont typeface="Arial"/>
              <a:buChar char="●"/>
            </a:pPr>
            <a:r>
              <a:rPr lang="en" sz="1800">
                <a:latin typeface="Arial"/>
                <a:ea typeface="Arial"/>
                <a:cs typeface="Arial"/>
                <a:sym typeface="Arial"/>
              </a:rPr>
              <a:t>Non-obese T2D </a:t>
            </a:r>
            <a:r>
              <a:rPr lang="en" sz="1800">
                <a:latin typeface="Arial"/>
                <a:ea typeface="Arial"/>
                <a:cs typeface="Arial"/>
                <a:sym typeface="Arial"/>
              </a:rPr>
              <a:t>patients</a:t>
            </a:r>
            <a:r>
              <a:rPr lang="en" sz="1800">
                <a:latin typeface="Arial"/>
                <a:ea typeface="Arial"/>
                <a:cs typeface="Arial"/>
                <a:sym typeface="Arial"/>
              </a:rPr>
              <a:t> have been increasing (e.g. Asia)</a:t>
            </a:r>
            <a:r>
              <a:rPr lang="en" sz="1800">
                <a:latin typeface="Arial"/>
                <a:ea typeface="Arial"/>
                <a:cs typeface="Arial"/>
                <a:sym typeface="Arial"/>
              </a:rPr>
              <a:t> </a:t>
            </a:r>
            <a:endParaRPr sz="1800">
              <a:solidFill>
                <a:srgbClr val="0000FF"/>
              </a:solidFill>
              <a:latin typeface="Arial"/>
              <a:ea typeface="Arial"/>
              <a:cs typeface="Arial"/>
              <a:sym typeface="Arial"/>
            </a:endParaRPr>
          </a:p>
          <a:p>
            <a:pPr indent="0" lvl="0" marL="457200" rtl="0" algn="l">
              <a:spcBef>
                <a:spcPts val="1200"/>
              </a:spcBef>
              <a:spcAft>
                <a:spcPts val="0"/>
              </a:spcAft>
              <a:buNone/>
            </a:pPr>
            <a:r>
              <a:t/>
            </a:r>
            <a:endParaRPr sz="1800">
              <a:latin typeface="Arial"/>
              <a:ea typeface="Arial"/>
              <a:cs typeface="Arial"/>
              <a:sym typeface="Arial"/>
            </a:endParaRPr>
          </a:p>
          <a:p>
            <a:pPr indent="-342900" lvl="0" marL="457200" rtl="0" algn="l">
              <a:spcBef>
                <a:spcPts val="1200"/>
              </a:spcBef>
              <a:spcAft>
                <a:spcPts val="0"/>
              </a:spcAft>
              <a:buSzPts val="1800"/>
              <a:buFont typeface="Arial"/>
              <a:buChar char="●"/>
            </a:pPr>
            <a:r>
              <a:rPr lang="en" sz="1800">
                <a:latin typeface="Arial"/>
                <a:ea typeface="Arial"/>
                <a:cs typeface="Arial"/>
                <a:sym typeface="Arial"/>
              </a:rPr>
              <a:t>Genetic factors may be the driven factors in this population. Mechanisms unknown.</a:t>
            </a:r>
            <a:endParaRPr sz="1800">
              <a:latin typeface="Arial"/>
              <a:ea typeface="Arial"/>
              <a:cs typeface="Arial"/>
              <a:sym typeface="Arial"/>
            </a:endParaRPr>
          </a:p>
        </p:txBody>
      </p:sp>
      <p:sp>
        <p:nvSpPr>
          <p:cNvPr id="326" name="Google Shape;326;p17"/>
          <p:cNvSpPr/>
          <p:nvPr/>
        </p:nvSpPr>
        <p:spPr>
          <a:xfrm>
            <a:off x="7244325" y="1990050"/>
            <a:ext cx="1584600" cy="2430300"/>
          </a:xfrm>
          <a:prstGeom prst="rect">
            <a:avLst/>
          </a:prstGeom>
          <a:noFill/>
          <a:ln cap="flat" cmpd="sng" w="381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17"/>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28" name="Google Shape;328;p17"/>
          <p:cNvSpPr txBox="1"/>
          <p:nvPr/>
        </p:nvSpPr>
        <p:spPr>
          <a:xfrm>
            <a:off x="7378850" y="4630300"/>
            <a:ext cx="1072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a:ea typeface="Nunito"/>
                <a:cs typeface="Nunito"/>
                <a:sym typeface="Nunito"/>
              </a:rPr>
              <a:t>(biorender)</a:t>
            </a:r>
            <a:endParaRPr>
              <a:latin typeface="Nunito"/>
              <a:ea typeface="Nunito"/>
              <a:cs typeface="Nunito"/>
              <a:sym typeface="Nuni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18"/>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Biological Question</a:t>
            </a:r>
            <a:endParaRPr/>
          </a:p>
        </p:txBody>
      </p:sp>
      <p:sp>
        <p:nvSpPr>
          <p:cNvPr id="334" name="Google Shape;334;p18"/>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35" name="Google Shape;335;p18"/>
          <p:cNvSpPr txBox="1"/>
          <p:nvPr/>
        </p:nvSpPr>
        <p:spPr>
          <a:xfrm>
            <a:off x="1143750" y="1871325"/>
            <a:ext cx="6856500" cy="1554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b="1" lang="en" sz="2000">
                <a:solidFill>
                  <a:srgbClr val="0A0A0A"/>
                </a:solidFill>
              </a:rPr>
              <a:t>Does obesity contribute to gene expression change for T2D patients? Is there a difference in the gene expression between T2D patients who are obese and non-obese? </a:t>
            </a:r>
            <a:endParaRPr b="1" sz="1700"/>
          </a:p>
        </p:txBody>
      </p:sp>
      <p:pic>
        <p:nvPicPr>
          <p:cNvPr id="336" name="Google Shape;336;p18"/>
          <p:cNvPicPr preferRelativeResize="0"/>
          <p:nvPr/>
        </p:nvPicPr>
        <p:blipFill>
          <a:blip r:embed="rId3">
            <a:alphaModFix/>
          </a:blip>
          <a:stretch>
            <a:fillRect/>
          </a:stretch>
        </p:blipFill>
        <p:spPr>
          <a:xfrm>
            <a:off x="152400" y="3324450"/>
            <a:ext cx="1666650" cy="16666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19"/>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Hypothesis </a:t>
            </a:r>
            <a:endParaRPr/>
          </a:p>
        </p:txBody>
      </p:sp>
      <p:sp>
        <p:nvSpPr>
          <p:cNvPr id="342" name="Google Shape;342;p19"/>
          <p:cNvSpPr txBox="1"/>
          <p:nvPr>
            <p:ph idx="1" type="body"/>
          </p:nvPr>
        </p:nvSpPr>
        <p:spPr>
          <a:xfrm>
            <a:off x="1056750" y="1578300"/>
            <a:ext cx="7030500" cy="19869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b="1" lang="en" sz="2000">
                <a:highlight>
                  <a:schemeClr val="lt1"/>
                </a:highlight>
                <a:latin typeface="Arial"/>
                <a:ea typeface="Arial"/>
                <a:cs typeface="Arial"/>
                <a:sym typeface="Arial"/>
              </a:rPr>
              <a:t>T2D and obesity are associated with differential gene expression. Moreover, the non-obese and obese individuals with T2D are expected to have different </a:t>
            </a:r>
            <a:r>
              <a:rPr b="1" lang="en" sz="2000">
                <a:highlight>
                  <a:schemeClr val="lt1"/>
                </a:highlight>
                <a:latin typeface="Arial"/>
                <a:ea typeface="Arial"/>
                <a:cs typeface="Arial"/>
                <a:sym typeface="Arial"/>
              </a:rPr>
              <a:t>gene</a:t>
            </a:r>
            <a:r>
              <a:rPr b="1" lang="en" sz="2000">
                <a:highlight>
                  <a:schemeClr val="lt1"/>
                </a:highlight>
                <a:latin typeface="Arial"/>
                <a:ea typeface="Arial"/>
                <a:cs typeface="Arial"/>
                <a:sym typeface="Arial"/>
              </a:rPr>
              <a:t> expression due to the different mechanisms mentioned earlier</a:t>
            </a:r>
            <a:endParaRPr sz="2000">
              <a:latin typeface="Arial"/>
              <a:ea typeface="Arial"/>
              <a:cs typeface="Arial"/>
              <a:sym typeface="Arial"/>
            </a:endParaRPr>
          </a:p>
        </p:txBody>
      </p:sp>
      <p:sp>
        <p:nvSpPr>
          <p:cNvPr id="343" name="Google Shape;343;p19"/>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20"/>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Aims</a:t>
            </a:r>
            <a:endParaRPr/>
          </a:p>
        </p:txBody>
      </p:sp>
      <p:sp>
        <p:nvSpPr>
          <p:cNvPr id="349" name="Google Shape;349;p20"/>
          <p:cNvSpPr txBox="1"/>
          <p:nvPr>
            <p:ph idx="1" type="body"/>
          </p:nvPr>
        </p:nvSpPr>
        <p:spPr>
          <a:xfrm>
            <a:off x="1303800" y="1402950"/>
            <a:ext cx="7030500" cy="25416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b="1" lang="en" sz="2000">
                <a:solidFill>
                  <a:srgbClr val="000000"/>
                </a:solidFill>
                <a:latin typeface="Arial"/>
                <a:ea typeface="Arial"/>
                <a:cs typeface="Arial"/>
                <a:sym typeface="Arial"/>
              </a:rPr>
              <a:t>Aim1</a:t>
            </a:r>
            <a:r>
              <a:rPr lang="en" sz="2000">
                <a:solidFill>
                  <a:srgbClr val="000000"/>
                </a:solidFill>
                <a:latin typeface="Arial"/>
                <a:ea typeface="Arial"/>
                <a:cs typeface="Arial"/>
                <a:sym typeface="Arial"/>
              </a:rPr>
              <a:t>: perform linear regression to assess the effect of T2D and/or BMI on differential gene expression </a:t>
            </a:r>
            <a:endParaRPr sz="20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t/>
            </a:r>
            <a:endParaRPr sz="20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b="1" lang="en" sz="2000">
                <a:solidFill>
                  <a:srgbClr val="000000"/>
                </a:solidFill>
                <a:latin typeface="Arial"/>
                <a:ea typeface="Arial"/>
                <a:cs typeface="Arial"/>
                <a:sym typeface="Arial"/>
              </a:rPr>
              <a:t>Aim2</a:t>
            </a:r>
            <a:r>
              <a:rPr lang="en" sz="2000">
                <a:solidFill>
                  <a:srgbClr val="000000"/>
                </a:solidFill>
                <a:latin typeface="Arial"/>
                <a:ea typeface="Arial"/>
                <a:cs typeface="Arial"/>
                <a:sym typeface="Arial"/>
              </a:rPr>
              <a:t>: perform gene set enrichment analysis with Reactome, PID, ImmuneSigDB, Reactome and KEGG databases for differentially expressed genes</a:t>
            </a:r>
            <a:endParaRPr sz="2000">
              <a:latin typeface="Arial"/>
              <a:ea typeface="Arial"/>
              <a:cs typeface="Arial"/>
              <a:sym typeface="Arial"/>
            </a:endParaRPr>
          </a:p>
        </p:txBody>
      </p:sp>
      <p:sp>
        <p:nvSpPr>
          <p:cNvPr id="350" name="Google Shape;350;p20"/>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21"/>
          <p:cNvSpPr txBox="1"/>
          <p:nvPr>
            <p:ph type="title"/>
          </p:nvPr>
        </p:nvSpPr>
        <p:spPr>
          <a:xfrm>
            <a:off x="1365075" y="606550"/>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Dataset Described by 2 Studies</a:t>
            </a:r>
            <a:endParaRPr/>
          </a:p>
        </p:txBody>
      </p:sp>
      <p:sp>
        <p:nvSpPr>
          <p:cNvPr id="356" name="Google Shape;356;p21"/>
          <p:cNvSpPr txBox="1"/>
          <p:nvPr>
            <p:ph idx="1" type="body"/>
          </p:nvPr>
        </p:nvSpPr>
        <p:spPr>
          <a:xfrm>
            <a:off x="224575" y="1473425"/>
            <a:ext cx="3301200" cy="254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u="sng">
                <a:solidFill>
                  <a:schemeClr val="hlink"/>
                </a:solidFill>
                <a:latin typeface="Arial"/>
                <a:ea typeface="Arial"/>
                <a:cs typeface="Arial"/>
                <a:sym typeface="Arial"/>
                <a:hlinkClick r:id="rId3"/>
              </a:rPr>
              <a:t>GSE41762</a:t>
            </a:r>
            <a:r>
              <a:rPr lang="en" sz="1800">
                <a:solidFill>
                  <a:srgbClr val="0A0A0A"/>
                </a:solidFill>
                <a:latin typeface="Arial"/>
                <a:ea typeface="Arial"/>
                <a:cs typeface="Arial"/>
                <a:sym typeface="Arial"/>
              </a:rPr>
              <a:t>: Microarray RNA </a:t>
            </a:r>
            <a:endParaRPr sz="1800">
              <a:solidFill>
                <a:srgbClr val="0A0A0A"/>
              </a:solidFill>
              <a:latin typeface="Arial"/>
              <a:ea typeface="Arial"/>
              <a:cs typeface="Arial"/>
              <a:sym typeface="Arial"/>
            </a:endParaRPr>
          </a:p>
          <a:p>
            <a:pPr indent="-342900" lvl="0" marL="457200" rtl="0" algn="l">
              <a:spcBef>
                <a:spcPts val="1200"/>
              </a:spcBef>
              <a:spcAft>
                <a:spcPts val="0"/>
              </a:spcAft>
              <a:buClr>
                <a:srgbClr val="0A0A0A"/>
              </a:buClr>
              <a:buSzPts val="1800"/>
              <a:buFont typeface="Arial"/>
              <a:buChar char="●"/>
            </a:pPr>
            <a:r>
              <a:rPr lang="en" sz="1800">
                <a:solidFill>
                  <a:srgbClr val="0A0A0A"/>
                </a:solidFill>
                <a:latin typeface="Arial"/>
                <a:ea typeface="Arial"/>
                <a:cs typeface="Arial"/>
                <a:sym typeface="Arial"/>
              </a:rPr>
              <a:t>77 samples are available</a:t>
            </a:r>
            <a:endParaRPr sz="1800">
              <a:solidFill>
                <a:srgbClr val="0A0A0A"/>
              </a:solidFill>
              <a:latin typeface="Arial"/>
              <a:ea typeface="Arial"/>
              <a:cs typeface="Arial"/>
              <a:sym typeface="Arial"/>
            </a:endParaRPr>
          </a:p>
          <a:p>
            <a:pPr indent="0" lvl="0" marL="0" rtl="0" algn="l">
              <a:spcBef>
                <a:spcPts val="1200"/>
              </a:spcBef>
              <a:spcAft>
                <a:spcPts val="0"/>
              </a:spcAft>
              <a:buNone/>
            </a:pPr>
            <a:r>
              <a:rPr lang="en" sz="1800">
                <a:solidFill>
                  <a:srgbClr val="0A0A0A"/>
                </a:solidFill>
                <a:latin typeface="Arial"/>
                <a:ea typeface="Arial"/>
                <a:cs typeface="Arial"/>
                <a:sym typeface="Arial"/>
              </a:rPr>
              <a:t>HOWEVER, samples were collected from two separate experiments </a:t>
            </a:r>
            <a:endParaRPr sz="1800">
              <a:solidFill>
                <a:srgbClr val="0A0A0A"/>
              </a:solidFill>
              <a:latin typeface="Arial"/>
              <a:ea typeface="Arial"/>
              <a:cs typeface="Arial"/>
              <a:sym typeface="Arial"/>
            </a:endParaRPr>
          </a:p>
          <a:p>
            <a:pPr indent="0" lvl="0" marL="0" rtl="0" algn="l">
              <a:spcBef>
                <a:spcPts val="1200"/>
              </a:spcBef>
              <a:spcAft>
                <a:spcPts val="1200"/>
              </a:spcAft>
              <a:buNone/>
            </a:pPr>
            <a:r>
              <a:t/>
            </a:r>
            <a:endParaRPr sz="1800">
              <a:solidFill>
                <a:srgbClr val="0A0A0A"/>
              </a:solidFill>
              <a:latin typeface="Arial"/>
              <a:ea typeface="Arial"/>
              <a:cs typeface="Arial"/>
              <a:sym typeface="Arial"/>
            </a:endParaRPr>
          </a:p>
        </p:txBody>
      </p:sp>
      <p:graphicFrame>
        <p:nvGraphicFramePr>
          <p:cNvPr id="357" name="Google Shape;357;p21"/>
          <p:cNvGraphicFramePr/>
          <p:nvPr/>
        </p:nvGraphicFramePr>
        <p:xfrm>
          <a:off x="4538625" y="1404113"/>
          <a:ext cx="3000000" cy="3000000"/>
        </p:xfrm>
        <a:graphic>
          <a:graphicData uri="http://schemas.openxmlformats.org/drawingml/2006/table">
            <a:tbl>
              <a:tblPr>
                <a:noFill/>
                <a:tableStyleId>{D8052331-EBEB-45F3-AD07-39EAD6A38D97}</a:tableStyleId>
              </a:tblPr>
              <a:tblGrid>
                <a:gridCol w="1100350"/>
                <a:gridCol w="1100350"/>
                <a:gridCol w="1100350"/>
              </a:tblGrid>
              <a:tr h="578350">
                <a:tc>
                  <a:txBody>
                    <a:bodyPr/>
                    <a:lstStyle/>
                    <a:p>
                      <a:pPr indent="0" lvl="0" marL="0" rtl="0" algn="ctr">
                        <a:spcBef>
                          <a:spcPts val="0"/>
                        </a:spcBef>
                        <a:spcAft>
                          <a:spcPts val="0"/>
                        </a:spcAft>
                        <a:buNone/>
                      </a:pPr>
                      <a:r>
                        <a:t/>
                      </a:r>
                      <a:endParaRPr/>
                    </a:p>
                  </a:txBody>
                  <a:tcPr marT="91425" marB="91425" marR="91425" marL="91425">
                    <a:lnR cap="flat" cmpd="sng" w="12700">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lang="en"/>
                        <a:t>Non-Obese</a:t>
                      </a:r>
                      <a:endParaRPr/>
                    </a:p>
                  </a:txBody>
                  <a:tcPr marT="88900" marB="88900" marR="88900" marL="88900">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t>Obese</a:t>
                      </a:r>
                      <a:endParaRPr/>
                    </a:p>
                  </a:txBody>
                  <a:tcPr marT="88900" marB="88900" marR="88900" marL="88900">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tcPr>
                </a:tc>
              </a:tr>
              <a:tr h="409275">
                <a:tc>
                  <a:txBody>
                    <a:bodyPr/>
                    <a:lstStyle/>
                    <a:p>
                      <a:pPr indent="0" lvl="0" marL="0" rtl="0" algn="ctr">
                        <a:spcBef>
                          <a:spcPts val="0"/>
                        </a:spcBef>
                        <a:spcAft>
                          <a:spcPts val="0"/>
                        </a:spcAft>
                        <a:buNone/>
                      </a:pPr>
                      <a:r>
                        <a:rPr lang="en"/>
                        <a:t>Healthy</a:t>
                      </a:r>
                      <a:endParaRPr/>
                    </a:p>
                  </a:txBody>
                  <a:tcPr marT="91425" marB="91425" marR="91425" marL="91425"/>
                </a:tc>
                <a:tc>
                  <a:txBody>
                    <a:bodyPr/>
                    <a:lstStyle/>
                    <a:p>
                      <a:pPr indent="0" lvl="0" marL="0" rtl="0" algn="ctr">
                        <a:spcBef>
                          <a:spcPts val="0"/>
                        </a:spcBef>
                        <a:spcAft>
                          <a:spcPts val="0"/>
                        </a:spcAft>
                        <a:buNone/>
                      </a:pPr>
                      <a:r>
                        <a:rPr lang="en"/>
                        <a:t>53</a:t>
                      </a:r>
                      <a:endParaRPr/>
                    </a:p>
                  </a:txBody>
                  <a:tcPr marT="91425" marB="91425" marR="91425" marL="91425">
                    <a:lnT cap="flat" cmpd="sng" w="12700">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rPr lang="en"/>
                        <a:t>4</a:t>
                      </a:r>
                      <a:endParaRPr/>
                    </a:p>
                  </a:txBody>
                  <a:tcPr marT="91425" marB="91425" marR="91425" marL="91425">
                    <a:lnT cap="flat" cmpd="sng" w="12700">
                      <a:solidFill>
                        <a:srgbClr val="9E9E9E"/>
                      </a:solidFill>
                      <a:prstDash val="solid"/>
                      <a:round/>
                      <a:headEnd len="sm" w="sm" type="none"/>
                      <a:tailEnd len="sm" w="sm" type="none"/>
                    </a:lnT>
                  </a:tcPr>
                </a:tc>
              </a:tr>
              <a:tr h="409275">
                <a:tc>
                  <a:txBody>
                    <a:bodyPr/>
                    <a:lstStyle/>
                    <a:p>
                      <a:pPr indent="0" lvl="0" marL="0" rtl="0" algn="ctr">
                        <a:spcBef>
                          <a:spcPts val="0"/>
                        </a:spcBef>
                        <a:spcAft>
                          <a:spcPts val="0"/>
                        </a:spcAft>
                        <a:buNone/>
                      </a:pPr>
                      <a:r>
                        <a:rPr lang="en"/>
                        <a:t>T2D</a:t>
                      </a:r>
                      <a:endParaRPr/>
                    </a:p>
                  </a:txBody>
                  <a:tcPr marT="91425" marB="91425" marR="91425" marL="91425"/>
                </a:tc>
                <a:tc>
                  <a:txBody>
                    <a:bodyPr/>
                    <a:lstStyle/>
                    <a:p>
                      <a:pPr indent="0" lvl="0" marL="0" rtl="0" algn="ctr">
                        <a:spcBef>
                          <a:spcPts val="0"/>
                        </a:spcBef>
                        <a:spcAft>
                          <a:spcPts val="0"/>
                        </a:spcAft>
                        <a:buNone/>
                      </a:pPr>
                      <a:r>
                        <a:rPr lang="en"/>
                        <a:t>14</a:t>
                      </a:r>
                      <a:endParaRPr/>
                    </a:p>
                  </a:txBody>
                  <a:tcPr marT="91425" marB="91425" marR="91425" marL="91425"/>
                </a:tc>
                <a:tc>
                  <a:txBody>
                    <a:bodyPr/>
                    <a:lstStyle/>
                    <a:p>
                      <a:pPr indent="0" lvl="0" marL="0" rtl="0" algn="ctr">
                        <a:spcBef>
                          <a:spcPts val="0"/>
                        </a:spcBef>
                        <a:spcAft>
                          <a:spcPts val="0"/>
                        </a:spcAft>
                        <a:buNone/>
                      </a:pPr>
                      <a:r>
                        <a:rPr lang="en"/>
                        <a:t>6</a:t>
                      </a:r>
                      <a:endParaRPr/>
                    </a:p>
                  </a:txBody>
                  <a:tcPr marT="91425" marB="91425" marR="91425" marL="91425"/>
                </a:tc>
              </a:tr>
            </a:tbl>
          </a:graphicData>
        </a:graphic>
      </p:graphicFrame>
      <p:graphicFrame>
        <p:nvGraphicFramePr>
          <p:cNvPr id="358" name="Google Shape;358;p21"/>
          <p:cNvGraphicFramePr/>
          <p:nvPr/>
        </p:nvGraphicFramePr>
        <p:xfrm>
          <a:off x="2524750" y="3474288"/>
          <a:ext cx="3000000" cy="3000000"/>
        </p:xfrm>
        <a:graphic>
          <a:graphicData uri="http://schemas.openxmlformats.org/drawingml/2006/table">
            <a:tbl>
              <a:tblPr>
                <a:noFill/>
                <a:tableStyleId>{D8052331-EBEB-45F3-AD07-39EAD6A38D97}</a:tableStyleId>
              </a:tblPr>
              <a:tblGrid>
                <a:gridCol w="875025"/>
                <a:gridCol w="1245750"/>
                <a:gridCol w="827925"/>
              </a:tblGrid>
              <a:tr h="604525">
                <a:tc>
                  <a:txBody>
                    <a:bodyPr/>
                    <a:lstStyle/>
                    <a:p>
                      <a:pPr indent="0" lvl="0" marL="0" rtl="0" algn="ctr">
                        <a:spcBef>
                          <a:spcPts val="0"/>
                        </a:spcBef>
                        <a:spcAft>
                          <a:spcPts val="0"/>
                        </a:spcAft>
                        <a:buNone/>
                      </a:pPr>
                      <a:r>
                        <a:t/>
                      </a:r>
                      <a:endParaRPr/>
                    </a:p>
                  </a:txBody>
                  <a:tcPr marT="91425" marB="91425" marR="91425" marL="91425">
                    <a:lnR cap="flat" cmpd="sng" w="12700">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lang="en"/>
                        <a:t>Non-Obese</a:t>
                      </a:r>
                      <a:endParaRPr/>
                    </a:p>
                  </a:txBody>
                  <a:tcPr marT="88900" marB="88900" marR="88900" marL="88900">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t>Obese</a:t>
                      </a:r>
                      <a:endParaRPr/>
                    </a:p>
                  </a:txBody>
                  <a:tcPr marT="88900" marB="88900" marR="88900" marL="88900">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t>Healthy</a:t>
                      </a:r>
                      <a:endParaRPr/>
                    </a:p>
                  </a:txBody>
                  <a:tcPr marT="91425" marB="91425" marR="91425" marL="91425"/>
                </a:tc>
                <a:tc>
                  <a:txBody>
                    <a:bodyPr/>
                    <a:lstStyle/>
                    <a:p>
                      <a:pPr indent="0" lvl="0" marL="0" rtl="0" algn="ctr">
                        <a:spcBef>
                          <a:spcPts val="0"/>
                        </a:spcBef>
                        <a:spcAft>
                          <a:spcPts val="0"/>
                        </a:spcAft>
                        <a:buNone/>
                      </a:pPr>
                      <a:r>
                        <a:rPr lang="en"/>
                        <a:t>32</a:t>
                      </a:r>
                      <a:endParaRPr/>
                    </a:p>
                  </a:txBody>
                  <a:tcPr marT="91425" marB="91425" marR="91425" marL="91425">
                    <a:lnT cap="flat" cmpd="sng" w="12700">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rPr lang="en"/>
                        <a:t>0</a:t>
                      </a:r>
                      <a:endParaRPr/>
                    </a:p>
                  </a:txBody>
                  <a:tcPr marT="91425" marB="91425" marR="91425" marL="91425">
                    <a:lnT cap="flat" cmpd="sng" w="12700">
                      <a:solidFill>
                        <a:srgbClr val="9E9E9E"/>
                      </a:solidFill>
                      <a:prstDash val="solid"/>
                      <a:round/>
                      <a:headEnd len="sm" w="sm" type="none"/>
                      <a:tailEnd len="sm" w="sm" type="none"/>
                    </a:lnT>
                  </a:tcPr>
                </a:tc>
              </a:tr>
              <a:tr h="396200">
                <a:tc>
                  <a:txBody>
                    <a:bodyPr/>
                    <a:lstStyle/>
                    <a:p>
                      <a:pPr indent="0" lvl="0" marL="0" rtl="0" algn="ctr">
                        <a:spcBef>
                          <a:spcPts val="0"/>
                        </a:spcBef>
                        <a:spcAft>
                          <a:spcPts val="0"/>
                        </a:spcAft>
                        <a:buNone/>
                      </a:pPr>
                      <a:r>
                        <a:rPr lang="en"/>
                        <a:t>T2D</a:t>
                      </a:r>
                      <a:endParaRPr/>
                    </a:p>
                  </a:txBody>
                  <a:tcPr marT="91425" marB="91425" marR="91425" marL="91425"/>
                </a:tc>
                <a:tc>
                  <a:txBody>
                    <a:bodyPr/>
                    <a:lstStyle/>
                    <a:p>
                      <a:pPr indent="0" lvl="0" marL="0" rtl="0" algn="ctr">
                        <a:spcBef>
                          <a:spcPts val="0"/>
                        </a:spcBef>
                        <a:spcAft>
                          <a:spcPts val="0"/>
                        </a:spcAft>
                        <a:buNone/>
                      </a:pPr>
                      <a:r>
                        <a:rPr lang="en"/>
                        <a:t>8</a:t>
                      </a:r>
                      <a:endParaRPr/>
                    </a:p>
                  </a:txBody>
                  <a:tcPr marT="91425" marB="91425" marR="91425" marL="91425"/>
                </a:tc>
                <a:tc>
                  <a:txBody>
                    <a:bodyPr/>
                    <a:lstStyle/>
                    <a:p>
                      <a:pPr indent="0" lvl="0" marL="0" rtl="0" algn="ctr">
                        <a:spcBef>
                          <a:spcPts val="0"/>
                        </a:spcBef>
                        <a:spcAft>
                          <a:spcPts val="0"/>
                        </a:spcAft>
                        <a:buNone/>
                      </a:pPr>
                      <a:r>
                        <a:rPr lang="en"/>
                        <a:t>2</a:t>
                      </a:r>
                      <a:endParaRPr/>
                    </a:p>
                  </a:txBody>
                  <a:tcPr marT="91425" marB="91425" marR="91425" marL="91425"/>
                </a:tc>
              </a:tr>
            </a:tbl>
          </a:graphicData>
        </a:graphic>
      </p:graphicFrame>
      <p:graphicFrame>
        <p:nvGraphicFramePr>
          <p:cNvPr id="359" name="Google Shape;359;p21"/>
          <p:cNvGraphicFramePr/>
          <p:nvPr/>
        </p:nvGraphicFramePr>
        <p:xfrm>
          <a:off x="5668775" y="3474288"/>
          <a:ext cx="3000000" cy="3000000"/>
        </p:xfrm>
        <a:graphic>
          <a:graphicData uri="http://schemas.openxmlformats.org/drawingml/2006/table">
            <a:tbl>
              <a:tblPr>
                <a:noFill/>
                <a:tableStyleId>{D8052331-EBEB-45F3-AD07-39EAD6A38D97}</a:tableStyleId>
              </a:tblPr>
              <a:tblGrid>
                <a:gridCol w="1352600"/>
                <a:gridCol w="1222150"/>
                <a:gridCol w="812250"/>
              </a:tblGrid>
              <a:tr h="604525">
                <a:tc>
                  <a:txBody>
                    <a:bodyPr/>
                    <a:lstStyle/>
                    <a:p>
                      <a:pPr indent="0" lvl="0" marL="0" rtl="0" algn="ctr">
                        <a:spcBef>
                          <a:spcPts val="0"/>
                        </a:spcBef>
                        <a:spcAft>
                          <a:spcPts val="0"/>
                        </a:spcAft>
                        <a:buNone/>
                      </a:pPr>
                      <a:r>
                        <a:t/>
                      </a:r>
                      <a:endParaRPr/>
                    </a:p>
                  </a:txBody>
                  <a:tcPr marT="91425" marB="91425" marR="91425" marL="91425">
                    <a:lnR cap="flat" cmpd="sng" w="12700">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lang="en"/>
                        <a:t>Non-Obese</a:t>
                      </a:r>
                      <a:endParaRPr/>
                    </a:p>
                  </a:txBody>
                  <a:tcPr marT="88900" marB="88900" marR="88900" marL="88900">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t>Obese</a:t>
                      </a:r>
                      <a:endParaRPr/>
                    </a:p>
                  </a:txBody>
                  <a:tcPr marT="88900" marB="88900" marR="88900" marL="88900">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t>Healthy</a:t>
                      </a:r>
                      <a:endParaRPr/>
                    </a:p>
                  </a:txBody>
                  <a:tcPr marT="91425" marB="91425" marR="91425" marL="91425"/>
                </a:tc>
                <a:tc>
                  <a:txBody>
                    <a:bodyPr/>
                    <a:lstStyle/>
                    <a:p>
                      <a:pPr indent="0" lvl="0" marL="0" rtl="0" algn="ctr">
                        <a:spcBef>
                          <a:spcPts val="0"/>
                        </a:spcBef>
                        <a:spcAft>
                          <a:spcPts val="0"/>
                        </a:spcAft>
                        <a:buNone/>
                      </a:pPr>
                      <a:r>
                        <a:rPr lang="en"/>
                        <a:t>15</a:t>
                      </a:r>
                      <a:endParaRPr/>
                    </a:p>
                  </a:txBody>
                  <a:tcPr marT="91425" marB="91425" marR="91425" marL="91425">
                    <a:lnT cap="flat" cmpd="sng" w="12700">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rPr lang="en"/>
                        <a:t>4</a:t>
                      </a:r>
                      <a:endParaRPr/>
                    </a:p>
                  </a:txBody>
                  <a:tcPr marT="91425" marB="91425" marR="91425" marL="91425">
                    <a:lnT cap="flat" cmpd="sng" w="12700">
                      <a:solidFill>
                        <a:srgbClr val="9E9E9E"/>
                      </a:solidFill>
                      <a:prstDash val="solid"/>
                      <a:round/>
                      <a:headEnd len="sm" w="sm" type="none"/>
                      <a:tailEnd len="sm" w="sm" type="none"/>
                    </a:lnT>
                  </a:tcPr>
                </a:tc>
              </a:tr>
              <a:tr h="396200">
                <a:tc>
                  <a:txBody>
                    <a:bodyPr/>
                    <a:lstStyle/>
                    <a:p>
                      <a:pPr indent="0" lvl="0" marL="0" rtl="0" algn="ctr">
                        <a:spcBef>
                          <a:spcPts val="0"/>
                        </a:spcBef>
                        <a:spcAft>
                          <a:spcPts val="0"/>
                        </a:spcAft>
                        <a:buNone/>
                      </a:pPr>
                      <a:r>
                        <a:rPr lang="en"/>
                        <a:t>T2D</a:t>
                      </a:r>
                      <a:endParaRPr/>
                    </a:p>
                  </a:txBody>
                  <a:tcPr marT="91425" marB="91425" marR="91425" marL="91425"/>
                </a:tc>
                <a:tc>
                  <a:txBody>
                    <a:bodyPr/>
                    <a:lstStyle/>
                    <a:p>
                      <a:pPr indent="0" lvl="0" marL="0" rtl="0" algn="ctr">
                        <a:spcBef>
                          <a:spcPts val="0"/>
                        </a:spcBef>
                        <a:spcAft>
                          <a:spcPts val="0"/>
                        </a:spcAft>
                        <a:buNone/>
                      </a:pPr>
                      <a:r>
                        <a:rPr lang="en"/>
                        <a:t>6</a:t>
                      </a:r>
                      <a:endParaRPr/>
                    </a:p>
                  </a:txBody>
                  <a:tcPr marT="91425" marB="91425" marR="91425" marL="91425"/>
                </a:tc>
                <a:tc>
                  <a:txBody>
                    <a:bodyPr/>
                    <a:lstStyle/>
                    <a:p>
                      <a:pPr indent="0" lvl="0" marL="0" rtl="0" algn="ctr">
                        <a:spcBef>
                          <a:spcPts val="0"/>
                        </a:spcBef>
                        <a:spcAft>
                          <a:spcPts val="0"/>
                        </a:spcAft>
                        <a:buNone/>
                      </a:pPr>
                      <a:r>
                        <a:rPr lang="en"/>
                        <a:t>4</a:t>
                      </a:r>
                      <a:endParaRPr/>
                    </a:p>
                  </a:txBody>
                  <a:tcPr marT="91425" marB="91425" marR="91425" marL="91425"/>
                </a:tc>
              </a:tr>
            </a:tbl>
          </a:graphicData>
        </a:graphic>
      </p:graphicFrame>
      <p:sp>
        <p:nvSpPr>
          <p:cNvPr id="360" name="Google Shape;360;p21"/>
          <p:cNvSpPr txBox="1"/>
          <p:nvPr/>
        </p:nvSpPr>
        <p:spPr>
          <a:xfrm>
            <a:off x="3233962" y="2900325"/>
            <a:ext cx="22395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a:ea typeface="Nunito"/>
                <a:cs typeface="Nunito"/>
                <a:sym typeface="Nunito"/>
              </a:rPr>
              <a:t>  48 samples</a:t>
            </a:r>
            <a:endParaRPr>
              <a:latin typeface="Nunito"/>
              <a:ea typeface="Nunito"/>
              <a:cs typeface="Nunito"/>
              <a:sym typeface="Nunito"/>
            </a:endParaRPr>
          </a:p>
          <a:p>
            <a:pPr indent="0" lvl="0" marL="0" rtl="0" algn="l">
              <a:spcBef>
                <a:spcPts val="0"/>
              </a:spcBef>
              <a:spcAft>
                <a:spcPts val="0"/>
              </a:spcAft>
              <a:buNone/>
            </a:pPr>
            <a:r>
              <a:rPr lang="en">
                <a:latin typeface="Nunito"/>
                <a:ea typeface="Nunito"/>
                <a:cs typeface="Nunito"/>
                <a:sym typeface="Nunito"/>
              </a:rPr>
              <a:t>(</a:t>
            </a:r>
            <a:r>
              <a:rPr lang="en">
                <a:latin typeface="Nunito"/>
                <a:ea typeface="Nunito"/>
                <a:cs typeface="Nunito"/>
                <a:sym typeface="Nunito"/>
              </a:rPr>
              <a:t>Experiment 1</a:t>
            </a:r>
            <a:r>
              <a:rPr lang="en">
                <a:latin typeface="Nunito"/>
                <a:ea typeface="Nunito"/>
                <a:cs typeface="Nunito"/>
                <a:sym typeface="Nunito"/>
              </a:rPr>
              <a:t>) </a:t>
            </a:r>
            <a:endParaRPr>
              <a:latin typeface="Nunito"/>
              <a:ea typeface="Nunito"/>
              <a:cs typeface="Nunito"/>
              <a:sym typeface="Nunito"/>
            </a:endParaRPr>
          </a:p>
        </p:txBody>
      </p:sp>
      <p:sp>
        <p:nvSpPr>
          <p:cNvPr id="361" name="Google Shape;361;p21"/>
          <p:cNvSpPr txBox="1"/>
          <p:nvPr/>
        </p:nvSpPr>
        <p:spPr>
          <a:xfrm>
            <a:off x="7393650" y="2900325"/>
            <a:ext cx="1698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a:ea typeface="Nunito"/>
                <a:cs typeface="Nunito"/>
                <a:sym typeface="Nunito"/>
              </a:rPr>
              <a:t> 29</a:t>
            </a:r>
            <a:r>
              <a:rPr lang="en">
                <a:latin typeface="Nunito"/>
                <a:ea typeface="Nunito"/>
                <a:cs typeface="Nunito"/>
                <a:sym typeface="Nunito"/>
              </a:rPr>
              <a:t> samples</a:t>
            </a:r>
            <a:endParaRPr>
              <a:latin typeface="Nunito"/>
              <a:ea typeface="Nunito"/>
              <a:cs typeface="Nunito"/>
              <a:sym typeface="Nunito"/>
            </a:endParaRPr>
          </a:p>
          <a:p>
            <a:pPr indent="0" lvl="0" marL="0" rtl="0" algn="l">
              <a:spcBef>
                <a:spcPts val="0"/>
              </a:spcBef>
              <a:spcAft>
                <a:spcPts val="0"/>
              </a:spcAft>
              <a:buNone/>
            </a:pPr>
            <a:r>
              <a:rPr lang="en">
                <a:latin typeface="Nunito"/>
                <a:ea typeface="Nunito"/>
                <a:cs typeface="Nunito"/>
                <a:sym typeface="Nunito"/>
              </a:rPr>
              <a:t>(Experiment 2)</a:t>
            </a:r>
            <a:endParaRPr>
              <a:latin typeface="Nunito"/>
              <a:ea typeface="Nunito"/>
              <a:cs typeface="Nunito"/>
              <a:sym typeface="Nunito"/>
            </a:endParaRPr>
          </a:p>
        </p:txBody>
      </p:sp>
      <p:cxnSp>
        <p:nvCxnSpPr>
          <p:cNvPr id="362" name="Google Shape;362;p21"/>
          <p:cNvCxnSpPr/>
          <p:nvPr/>
        </p:nvCxnSpPr>
        <p:spPr>
          <a:xfrm flipH="1">
            <a:off x="5121575" y="2812900"/>
            <a:ext cx="975900" cy="252600"/>
          </a:xfrm>
          <a:prstGeom prst="straightConnector1">
            <a:avLst/>
          </a:prstGeom>
          <a:noFill/>
          <a:ln cap="flat" cmpd="sng" w="9525">
            <a:solidFill>
              <a:schemeClr val="dk2"/>
            </a:solidFill>
            <a:prstDash val="solid"/>
            <a:round/>
            <a:headEnd len="med" w="med" type="none"/>
            <a:tailEnd len="med" w="med" type="triangle"/>
          </a:ln>
        </p:spPr>
      </p:cxnSp>
      <p:cxnSp>
        <p:nvCxnSpPr>
          <p:cNvPr id="363" name="Google Shape;363;p21"/>
          <p:cNvCxnSpPr/>
          <p:nvPr/>
        </p:nvCxnSpPr>
        <p:spPr>
          <a:xfrm>
            <a:off x="6097475" y="2795650"/>
            <a:ext cx="1055100" cy="304200"/>
          </a:xfrm>
          <a:prstGeom prst="straightConnector1">
            <a:avLst/>
          </a:prstGeom>
          <a:noFill/>
          <a:ln cap="flat" cmpd="sng" w="9525">
            <a:solidFill>
              <a:schemeClr val="dk2"/>
            </a:solidFill>
            <a:prstDash val="solid"/>
            <a:round/>
            <a:headEnd len="med" w="med" type="none"/>
            <a:tailEnd len="med" w="med" type="triangle"/>
          </a:ln>
        </p:spPr>
      </p:cxnSp>
      <p:sp>
        <p:nvSpPr>
          <p:cNvPr id="364" name="Google Shape;364;p21"/>
          <p:cNvSpPr txBox="1"/>
          <p:nvPr/>
        </p:nvSpPr>
        <p:spPr>
          <a:xfrm>
            <a:off x="5602625" y="1004300"/>
            <a:ext cx="1136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a:ea typeface="Nunito"/>
                <a:cs typeface="Nunito"/>
                <a:sym typeface="Nunito"/>
              </a:rPr>
              <a:t>77 samples</a:t>
            </a:r>
            <a:endParaRPr>
              <a:latin typeface="Nunito"/>
              <a:ea typeface="Nunito"/>
              <a:cs typeface="Nunito"/>
              <a:sym typeface="Nunito"/>
            </a:endParaRPr>
          </a:p>
        </p:txBody>
      </p:sp>
      <p:sp>
        <p:nvSpPr>
          <p:cNvPr id="365" name="Google Shape;365;p21"/>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66" name="Google Shape;366;p21"/>
          <p:cNvSpPr txBox="1"/>
          <p:nvPr/>
        </p:nvSpPr>
        <p:spPr>
          <a:xfrm>
            <a:off x="304900" y="4289525"/>
            <a:ext cx="1463100" cy="58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200">
                <a:solidFill>
                  <a:srgbClr val="0A0A0A"/>
                </a:solidFill>
                <a:highlight>
                  <a:srgbClr val="FFFFFF"/>
                </a:highlight>
                <a:uFill>
                  <a:noFill/>
                </a:uFill>
                <a:hlinkClick r:id="rId4">
                  <a:extLst>
                    <a:ext uri="{A12FA001-AC4F-418D-AE19-62706E023703}">
                      <ahyp:hlinkClr val="tx"/>
                    </a:ext>
                  </a:extLst>
                </a:hlinkClick>
              </a:rPr>
              <a:t>Mahdi et al., 2012</a:t>
            </a:r>
            <a:endParaRPr sz="1700">
              <a:solidFill>
                <a:srgbClr val="0A0A0A"/>
              </a:solidFill>
            </a:endParaRPr>
          </a:p>
          <a:p>
            <a:pPr indent="0" lvl="0" marL="0" rtl="0" algn="l">
              <a:lnSpc>
                <a:spcPct val="115000"/>
              </a:lnSpc>
              <a:spcBef>
                <a:spcPts val="0"/>
              </a:spcBef>
              <a:spcAft>
                <a:spcPts val="0"/>
              </a:spcAft>
              <a:buNone/>
            </a:pPr>
            <a:r>
              <a:rPr lang="en" sz="1200">
                <a:solidFill>
                  <a:srgbClr val="0A0A0A"/>
                </a:solidFill>
                <a:highlight>
                  <a:srgbClr val="FFFFFF"/>
                </a:highlight>
                <a:uFill>
                  <a:noFill/>
                </a:uFill>
                <a:hlinkClick r:id="rId5">
                  <a:extLst>
                    <a:ext uri="{A12FA001-AC4F-418D-AE19-62706E023703}">
                      <ahyp:hlinkClr val="tx"/>
                    </a:ext>
                  </a:extLst>
                </a:hlinkClick>
              </a:rPr>
              <a:t>Tang et al., 2014</a:t>
            </a:r>
            <a:endParaRPr>
              <a:solidFill>
                <a:srgbClr val="0A0A0A"/>
              </a:solidFill>
              <a:latin typeface="Nunito"/>
              <a:ea typeface="Nunito"/>
              <a:cs typeface="Nunito"/>
              <a:sym typeface="Nunito"/>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